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7" r:id="rId4"/>
    <p:sldId id="278" r:id="rId5"/>
    <p:sldId id="270" r:id="rId6"/>
    <p:sldId id="271" r:id="rId7"/>
    <p:sldId id="279" r:id="rId8"/>
    <p:sldId id="280" r:id="rId9"/>
    <p:sldId id="281" r:id="rId10"/>
    <p:sldId id="282" r:id="rId11"/>
    <p:sldId id="283" r:id="rId12"/>
    <p:sldId id="284" r:id="rId13"/>
    <p:sldId id="296" r:id="rId14"/>
    <p:sldId id="297" r:id="rId15"/>
    <p:sldId id="285" r:id="rId16"/>
    <p:sldId id="287" r:id="rId17"/>
    <p:sldId id="286" r:id="rId18"/>
    <p:sldId id="288" r:id="rId19"/>
    <p:sldId id="289" r:id="rId20"/>
    <p:sldId id="290" r:id="rId21"/>
    <p:sldId id="292" r:id="rId22"/>
    <p:sldId id="298" r:id="rId23"/>
    <p:sldId id="293" r:id="rId24"/>
    <p:sldId id="291" r:id="rId25"/>
    <p:sldId id="294" r:id="rId26"/>
    <p:sldId id="295" r:id="rId27"/>
    <p:sldId id="274" r:id="rId28"/>
    <p:sldId id="299"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8" d="100"/>
          <a:sy n="118"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2/7/2021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2/7/2021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2/7/2021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2155-58D1-4C97-A581-588F6092E451}"/>
              </a:ext>
            </a:extLst>
          </p:cNvPr>
          <p:cNvSpPr>
            <a:spLocks noGrp="1"/>
          </p:cNvSpPr>
          <p:nvPr>
            <p:ph type="ctrTitle"/>
          </p:nvPr>
        </p:nvSpPr>
        <p:spPr>
          <a:xfrm>
            <a:off x="965201" y="643467"/>
            <a:ext cx="6255026" cy="5054008"/>
          </a:xfrm>
        </p:spPr>
        <p:txBody>
          <a:bodyPr anchor="ctr">
            <a:normAutofit/>
          </a:bodyPr>
          <a:lstStyle/>
          <a:p>
            <a:pPr algn="r"/>
            <a:r>
              <a:rPr lang="en-US" dirty="0"/>
              <a:t>Laguna Joint &amp; Lincoln Union School Districts</a:t>
            </a:r>
            <a:endParaRPr lang="en-US"/>
          </a:p>
        </p:txBody>
      </p:sp>
      <p:sp>
        <p:nvSpPr>
          <p:cNvPr id="3" name="Subtitle 2">
            <a:extLst>
              <a:ext uri="{FF2B5EF4-FFF2-40B4-BE49-F238E27FC236}">
                <a16:creationId xmlns:a16="http://schemas.microsoft.com/office/drawing/2014/main" id="{884D9AD9-17B3-4E05-AC21-61CE6B88A5CB}"/>
              </a:ext>
            </a:extLst>
          </p:cNvPr>
          <p:cNvSpPr>
            <a:spLocks noGrp="1"/>
          </p:cNvSpPr>
          <p:nvPr>
            <p:ph type="subTitle" idx="1"/>
          </p:nvPr>
        </p:nvSpPr>
        <p:spPr>
          <a:xfrm>
            <a:off x="7870995" y="643467"/>
            <a:ext cx="3341488" cy="5054008"/>
          </a:xfrm>
        </p:spPr>
        <p:txBody>
          <a:bodyPr anchor="ctr">
            <a:normAutofit/>
          </a:bodyPr>
          <a:lstStyle/>
          <a:p>
            <a:r>
              <a:rPr lang="en-US" dirty="0"/>
              <a:t>PUBLIC hearing on Proposed Reorganization</a:t>
            </a:r>
          </a:p>
          <a:p>
            <a:r>
              <a:rPr lang="en-US" dirty="0" err="1"/>
              <a:t>february</a:t>
            </a:r>
            <a:r>
              <a:rPr lang="en-US" dirty="0"/>
              <a:t> 9, 2021</a:t>
            </a:r>
          </a:p>
        </p:txBody>
      </p:sp>
    </p:spTree>
    <p:extLst>
      <p:ext uri="{BB962C8B-B14F-4D97-AF65-F5344CB8AC3E}">
        <p14:creationId xmlns:p14="http://schemas.microsoft.com/office/powerpoint/2010/main" val="12922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2493-DE93-4A9A-A969-903526FD3E9B}"/>
              </a:ext>
            </a:extLst>
          </p:cNvPr>
          <p:cNvSpPr>
            <a:spLocks noGrp="1"/>
          </p:cNvSpPr>
          <p:nvPr>
            <p:ph type="title"/>
          </p:nvPr>
        </p:nvSpPr>
        <p:spPr/>
        <p:txBody>
          <a:bodyPr/>
          <a:lstStyle/>
          <a:p>
            <a:r>
              <a:rPr lang="en-US" dirty="0"/>
              <a:t>Reorganization plan process</a:t>
            </a:r>
          </a:p>
        </p:txBody>
      </p:sp>
      <p:sp>
        <p:nvSpPr>
          <p:cNvPr id="3" name="Content Placeholder 2">
            <a:extLst>
              <a:ext uri="{FF2B5EF4-FFF2-40B4-BE49-F238E27FC236}">
                <a16:creationId xmlns:a16="http://schemas.microsoft.com/office/drawing/2014/main" id="{A7BA389F-B32C-4033-BB71-F7A30F6A0412}"/>
              </a:ext>
            </a:extLst>
          </p:cNvPr>
          <p:cNvSpPr>
            <a:spLocks noGrp="1"/>
          </p:cNvSpPr>
          <p:nvPr>
            <p:ph idx="1"/>
          </p:nvPr>
        </p:nvSpPr>
        <p:spPr/>
        <p:txBody>
          <a:bodyPr/>
          <a:lstStyle/>
          <a:p>
            <a:r>
              <a:rPr lang="en-US" dirty="0"/>
              <a:t>The County Committee on School District Organization is charged by Education Code to hold a public hearing regarding the pending lapse of Lincoln Union within 45 days before the close of the school year. </a:t>
            </a:r>
          </a:p>
          <a:p>
            <a:r>
              <a:rPr lang="en-US" dirty="0"/>
              <a:t>At a meeting subsequent to the public hearing, and at least 30 days before the end of the school year, the County Committee will consider action to lapse Lincoln Union’s territory into a contiguous district. </a:t>
            </a:r>
          </a:p>
          <a:p>
            <a:r>
              <a:rPr lang="en-US" dirty="0"/>
              <a:t>The timing requirements outlined in education code (35782 and 35783) require that both meetings be held within the period May 17, 2021 through May 21, 2021. </a:t>
            </a:r>
          </a:p>
          <a:p>
            <a:r>
              <a:rPr lang="en-US" dirty="0"/>
              <a:t>The boards of both districts plan to attend both meetings.</a:t>
            </a:r>
          </a:p>
        </p:txBody>
      </p:sp>
    </p:spTree>
    <p:extLst>
      <p:ext uri="{BB962C8B-B14F-4D97-AF65-F5344CB8AC3E}">
        <p14:creationId xmlns:p14="http://schemas.microsoft.com/office/powerpoint/2010/main" val="3342833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2633-EF60-47DD-B605-E546B110E6AC}"/>
              </a:ext>
            </a:extLst>
          </p:cNvPr>
          <p:cNvSpPr>
            <a:spLocks noGrp="1"/>
          </p:cNvSpPr>
          <p:nvPr>
            <p:ph type="title"/>
          </p:nvPr>
        </p:nvSpPr>
        <p:spPr/>
        <p:txBody>
          <a:bodyPr/>
          <a:lstStyle/>
          <a:p>
            <a:r>
              <a:rPr lang="en-US" dirty="0"/>
              <a:t>Draft Reorganization Plan - Laguna</a:t>
            </a:r>
          </a:p>
        </p:txBody>
      </p:sp>
      <p:sp>
        <p:nvSpPr>
          <p:cNvPr id="3" name="Content Placeholder 2">
            <a:extLst>
              <a:ext uri="{FF2B5EF4-FFF2-40B4-BE49-F238E27FC236}">
                <a16:creationId xmlns:a16="http://schemas.microsoft.com/office/drawing/2014/main" id="{E9500A50-FFB6-4E3B-A81F-D58526C3D0C0}"/>
              </a:ext>
            </a:extLst>
          </p:cNvPr>
          <p:cNvSpPr>
            <a:spLocks noGrp="1"/>
          </p:cNvSpPr>
          <p:nvPr>
            <p:ph idx="1"/>
          </p:nvPr>
        </p:nvSpPr>
        <p:spPr/>
        <p:txBody>
          <a:bodyPr>
            <a:normAutofit fontScale="62500" lnSpcReduction="20000"/>
          </a:bodyPr>
          <a:lstStyle/>
          <a:p>
            <a:pPr marL="0" marR="0" algn="ctr">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REORGANIZATION PLAN – </a:t>
            </a: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DRAFT </a:t>
            </a: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RESOLUTION - LAGUNA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Lincoln Union School District (Lincoln Union) and the Laguna Joint School District (Laguna) have affirmed their respective intent to partner with each other in a reorganization to take effect on July 1, 2021;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reorganization will be implemented by the lapsation of Lincoln Union into Laguna, whereby the Laguna board will become the  governing board for the entire territory; 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Laguna and Lincoln Union formed a reorganization subcommittee appointing Dan Hess from Laguna and Jim Grossi from Lincoln Union to represent their respective boards;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reorganization subcommittee has met monthly to address aspects of the reorganization including the process itself, the membership of the board, board policies, the name of the district, personnel – salary and seniority considerations, real property, joint powers agreements and outstanding liabilities and has reported back to respective boards to facilitate the development of a reorganization plan;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Lincoln Union and Laguna notified their respective public of public hearings held in each district on February 9, 2021 to guide both governing boards in the development of the reorganization plan;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Laguna Joint School District does hereby confirm its intent to hold a newspaper published public hearing in March 2021 for the purpose of soliciting public input on expanding the size of the board from three members to five members with a waiver of the Education Code requiring an election;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upon approval of the aforementioned waiver by the State Board of Education, the Laguna Joint School District does hereby confirm its intent to notice the public of the resulting vacancies on the board with the intent to appoint applicants to the Board no later than August 2021;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511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2633-EF60-47DD-B605-E546B110E6AC}"/>
              </a:ext>
            </a:extLst>
          </p:cNvPr>
          <p:cNvSpPr>
            <a:spLocks noGrp="1"/>
          </p:cNvSpPr>
          <p:nvPr>
            <p:ph type="title"/>
          </p:nvPr>
        </p:nvSpPr>
        <p:spPr/>
        <p:txBody>
          <a:bodyPr/>
          <a:lstStyle/>
          <a:p>
            <a:r>
              <a:rPr lang="en-US" dirty="0"/>
              <a:t>Draft Reorganization Plan - Laguna</a:t>
            </a:r>
          </a:p>
        </p:txBody>
      </p:sp>
      <p:sp>
        <p:nvSpPr>
          <p:cNvPr id="3" name="Content Placeholder 2">
            <a:extLst>
              <a:ext uri="{FF2B5EF4-FFF2-40B4-BE49-F238E27FC236}">
                <a16:creationId xmlns:a16="http://schemas.microsoft.com/office/drawing/2014/main" id="{E9500A50-FFB6-4E3B-A81F-D58526C3D0C0}"/>
              </a:ext>
            </a:extLst>
          </p:cNvPr>
          <p:cNvSpPr>
            <a:spLocks noGrp="1"/>
          </p:cNvSpPr>
          <p:nvPr>
            <p:ph idx="1"/>
          </p:nvPr>
        </p:nvSpPr>
        <p:spPr/>
        <p:txBody>
          <a:bodyPr>
            <a:normAutofit fontScale="70000" lnSpcReduction="20000"/>
          </a:bodyPr>
          <a:lstStyle/>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Laguna Joint School District does hereby affirm the longstanding collaboration between the Lincoln, Union and Laguna communities and welcomes the opportunity to consider a petition to rename the District to better reflect all three communities;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 Laguna Joint School District does hereby confirm its commitment to adopting board policies as necessary to facilitate the smooth transition to a single district operating two school sites;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Laguna Joint School District has determined current salary schedules offer incoming staff from Lincoln Union the same or even a slightly higher salary and that Laguna’s benefit offerings are identical to those at Lincoln Union;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Laguna Joint School District will ensure that all actions necessary to complete the reorganization including the transfer of real property, will be undertaken in a timely manner with regular updates provided to the board; 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Laguna Joint School District hereby commits to performing all necessary actions to expeditiously add Lincoln Union real property and equipment to insurance coverage with the Marin Schools Insurance Authority, a joint powers authority;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 Laguna Joint School District confirms it does not currently hold any long term liabilities outside of the allocation of the District’s proportionate share of the unfunded liability for retirement benefits;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 Laguna Joint School District has examined all issues relevant to receiving the Lincoln Union school district and hereby affirms its commitment to becoming the receiving district in a school district reorganization lapsing the Lincoln Union School District to take effect on July 1, 2021 pending confirmation by the Marin County Committee on School District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916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0C99-8788-46A7-9B8E-4D0A68CE86FC}"/>
              </a:ext>
            </a:extLst>
          </p:cNvPr>
          <p:cNvSpPr>
            <a:spLocks noGrp="1"/>
          </p:cNvSpPr>
          <p:nvPr>
            <p:ph type="title"/>
          </p:nvPr>
        </p:nvSpPr>
        <p:spPr/>
        <p:txBody>
          <a:bodyPr/>
          <a:lstStyle/>
          <a:p>
            <a:r>
              <a:rPr lang="en-US" dirty="0"/>
              <a:t>Draft Reorganization Plan – Lincoln Union</a:t>
            </a:r>
          </a:p>
        </p:txBody>
      </p:sp>
      <p:sp>
        <p:nvSpPr>
          <p:cNvPr id="3" name="Content Placeholder 2">
            <a:extLst>
              <a:ext uri="{FF2B5EF4-FFF2-40B4-BE49-F238E27FC236}">
                <a16:creationId xmlns:a16="http://schemas.microsoft.com/office/drawing/2014/main" id="{F7793256-E2E9-448E-B13A-4237BB59495A}"/>
              </a:ext>
            </a:extLst>
          </p:cNvPr>
          <p:cNvSpPr>
            <a:spLocks noGrp="1"/>
          </p:cNvSpPr>
          <p:nvPr>
            <p:ph idx="1"/>
          </p:nvPr>
        </p:nvSpPr>
        <p:spPr/>
        <p:txBody>
          <a:bodyPr>
            <a:normAutofit fontScale="70000" lnSpcReduction="20000"/>
          </a:bodyPr>
          <a:lstStyle/>
          <a:p>
            <a:pPr marL="0" marR="0" algn="ctr">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REORGANIZATION PLAN – </a:t>
            </a: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DRAFT</a:t>
            </a: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RESOLUTION LINCOLN UNION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Lincoln Union School District (Lincoln Union) and the Laguna Joint School District (Laguna) have affirmed their respective intent to partner with each other in a reorganization to take effect on July 1, 2021;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reorganization will be implemented by the lapsation of Lincoln Union into Laguna, whereby the Laguna board will become the governing board for the entire territory; and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Laguna and Lincoln Union formed a reorganization subcommittee appointing Dan Hess from Laguna and Jim Grossi from Lincoln Union to represent their respective boards;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reorganization subcommittee has met monthly to address aspects of the reorganization including the process itself, the membership of the board, board policies, the name of the district, personnel – salary and seniority considerations, real property, joint powers agreements and outstanding liabilities and has reported back to respective boards to facilitate the development of a reorganization plan;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WHEREAS,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Lincoln Union and Laguna notified their respective public of public hearings held in each district on February 9, 2021 to guide both governing boards in the development of the reorganization plan;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Lincoln Union School District does hereby affirm its support of Laguna Joint School District’s intent to take the actions necessary to expand the size of the Laguna Joint board from three members to five members with a waiver of the Education Code requiring an election;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689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0C99-8788-46A7-9B8E-4D0A68CE86FC}"/>
              </a:ext>
            </a:extLst>
          </p:cNvPr>
          <p:cNvSpPr>
            <a:spLocks noGrp="1"/>
          </p:cNvSpPr>
          <p:nvPr>
            <p:ph type="title"/>
          </p:nvPr>
        </p:nvSpPr>
        <p:spPr/>
        <p:txBody>
          <a:bodyPr/>
          <a:lstStyle/>
          <a:p>
            <a:r>
              <a:rPr lang="en-US" dirty="0"/>
              <a:t>Draft Reorganization Plan – Lincoln Union</a:t>
            </a:r>
          </a:p>
        </p:txBody>
      </p:sp>
      <p:sp>
        <p:nvSpPr>
          <p:cNvPr id="3" name="Content Placeholder 2">
            <a:extLst>
              <a:ext uri="{FF2B5EF4-FFF2-40B4-BE49-F238E27FC236}">
                <a16:creationId xmlns:a16="http://schemas.microsoft.com/office/drawing/2014/main" id="{F7793256-E2E9-448E-B13A-4237BB59495A}"/>
              </a:ext>
            </a:extLst>
          </p:cNvPr>
          <p:cNvSpPr>
            <a:spLocks noGrp="1"/>
          </p:cNvSpPr>
          <p:nvPr>
            <p:ph idx="1"/>
          </p:nvPr>
        </p:nvSpPr>
        <p:spPr/>
        <p:txBody>
          <a:bodyPr>
            <a:normAutofit fontScale="92500" lnSpcReduction="20000"/>
          </a:bodyPr>
          <a:lstStyle/>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Lincoln Union School District in acknowledging the longstanding collaboration between the Lincoln, Union and Laguna communities does hereby affirm its support for changing Laguna Joint school district’s name subsequent to the reorganization to better reflect all three communities;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the Lincoln Union School District has determined current salary schedules at Laguna Joint School District offer Lincoln Union staff members the same or even a slightly higher salary and that Laguna’s benefit offerings are identical to those at Lincoln Union;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 Lincoln Union School District confirms it does not currently hold any long term liabilities outside of the allocation of the District’s proportionate share of the unfunded liability for retirement benefits;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800" b="1"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THEREFORE, be it resolved, </a:t>
            </a: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the Lincoln Union School District has examined all issues relevant to lapsing and hereby confirms it is in support of being received by the Laguna Joint school district in a school district reorganization lapsing the Lincoln Union School District to take effect on July 1, 2021 pending confirmation by the Marin County Committee on School District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1F181D"/>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542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A347-428E-4E80-B290-D921B51B0F0B}"/>
              </a:ext>
            </a:extLst>
          </p:cNvPr>
          <p:cNvSpPr>
            <a:spLocks noGrp="1"/>
          </p:cNvSpPr>
          <p:nvPr>
            <p:ph type="title"/>
          </p:nvPr>
        </p:nvSpPr>
        <p:spPr/>
        <p:txBody>
          <a:bodyPr/>
          <a:lstStyle/>
          <a:p>
            <a:r>
              <a:rPr lang="en-US" dirty="0"/>
              <a:t>District Naming</a:t>
            </a:r>
          </a:p>
        </p:txBody>
      </p:sp>
      <p:sp>
        <p:nvSpPr>
          <p:cNvPr id="3" name="Text Placeholder 2">
            <a:extLst>
              <a:ext uri="{FF2B5EF4-FFF2-40B4-BE49-F238E27FC236}">
                <a16:creationId xmlns:a16="http://schemas.microsoft.com/office/drawing/2014/main" id="{4D91AC47-BBBE-48A0-AEF5-AA5276BE67A7}"/>
              </a:ext>
            </a:extLst>
          </p:cNvPr>
          <p:cNvSpPr>
            <a:spLocks noGrp="1"/>
          </p:cNvSpPr>
          <p:nvPr>
            <p:ph type="body" idx="1"/>
          </p:nvPr>
        </p:nvSpPr>
        <p:spPr/>
        <p:txBody>
          <a:bodyPr/>
          <a:lstStyle/>
          <a:p>
            <a:r>
              <a:rPr lang="en-US" dirty="0"/>
              <a:t>Reorganization of the Lincoln Union and laguna joint school districts</a:t>
            </a:r>
          </a:p>
        </p:txBody>
      </p:sp>
    </p:spTree>
    <p:extLst>
      <p:ext uri="{BB962C8B-B14F-4D97-AF65-F5344CB8AC3E}">
        <p14:creationId xmlns:p14="http://schemas.microsoft.com/office/powerpoint/2010/main" val="344410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53E24-89EC-4973-9AA4-1585EEF18B43}"/>
              </a:ext>
            </a:extLst>
          </p:cNvPr>
          <p:cNvSpPr>
            <a:spLocks noGrp="1"/>
          </p:cNvSpPr>
          <p:nvPr>
            <p:ph type="title"/>
          </p:nvPr>
        </p:nvSpPr>
        <p:spPr/>
        <p:txBody>
          <a:bodyPr/>
          <a:lstStyle/>
          <a:p>
            <a:r>
              <a:rPr lang="en-US" dirty="0"/>
              <a:t>School District Renaming</a:t>
            </a:r>
          </a:p>
        </p:txBody>
      </p:sp>
      <p:sp>
        <p:nvSpPr>
          <p:cNvPr id="5" name="Content Placeholder 4">
            <a:extLst>
              <a:ext uri="{FF2B5EF4-FFF2-40B4-BE49-F238E27FC236}">
                <a16:creationId xmlns:a16="http://schemas.microsoft.com/office/drawing/2014/main" id="{1FFFC7AD-92E3-4A70-8421-F0E045EB670B}"/>
              </a:ext>
            </a:extLst>
          </p:cNvPr>
          <p:cNvSpPr>
            <a:spLocks noGrp="1"/>
          </p:cNvSpPr>
          <p:nvPr>
            <p:ph idx="1"/>
          </p:nvPr>
        </p:nvSpPr>
        <p:spPr>
          <a:xfrm>
            <a:off x="1097279" y="1845733"/>
            <a:ext cx="10250905" cy="4227807"/>
          </a:xfrm>
        </p:spPr>
        <p:txBody>
          <a:bodyPr/>
          <a:lstStyle/>
          <a:p>
            <a:pPr marL="0" marR="0" indent="0">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To rename the Laguna Joint Elementary School District after the reorganization, a petition would need to be presented to the Laguna Board following which the Laguna Board would need to hold a public hearing (published in a newspaper at least twice before the hearing). The Laguna Board would then take action subsequent to the hearing and notify the county elections officials in both Marin and Sonoma Counties of the name change.</a:t>
            </a:r>
          </a:p>
          <a:p>
            <a:pPr marL="0" marR="0" indent="0">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Renaming impacts the District name only. The three schools would </a:t>
            </a:r>
            <a:r>
              <a:rPr lang="en-US" sz="1800" b="1">
                <a:effectLst/>
                <a:latin typeface="Calibri" panose="020F0502020204030204" pitchFamily="34" charset="0"/>
                <a:ea typeface="Calibri" panose="020F0502020204030204" pitchFamily="34" charset="0"/>
                <a:cs typeface="Times New Roman" panose="02020603050405020304" pitchFamily="18" charset="0"/>
              </a:rPr>
              <a:t>remain unchanged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Laguna, Lincoln, and Union. </a:t>
            </a:r>
          </a:p>
          <a:p>
            <a:pPr marL="228600" marR="0" indent="-22860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reorganization committee has identified a timeline for the renaming to </a:t>
            </a:r>
            <a:r>
              <a:rPr lang="en-US" sz="1800" dirty="0">
                <a:latin typeface="Calibri" panose="020F0502020204030204" pitchFamily="34" charset="0"/>
                <a:ea typeface="Calibri" panose="020F0502020204030204" pitchFamily="34" charset="0"/>
                <a:cs typeface="Times New Roman" panose="02020603050405020304" pitchFamily="18" charset="0"/>
              </a:rPr>
              <a:t>occur as soon as practicable subsequent to the reorganization which would require</a:t>
            </a:r>
            <a:r>
              <a:rPr lang="en-US" sz="1800" dirty="0">
                <a:effectLst/>
                <a:latin typeface="Calibri" panose="020F0502020204030204" pitchFamily="34" charset="0"/>
                <a:ea typeface="Calibri" panose="020F0502020204030204" pitchFamily="34" charset="0"/>
                <a:cs typeface="Times New Roman" panose="02020603050405020304" pitchFamily="18" charset="0"/>
              </a:rPr>
              <a:t> receipt of a petition in July 2021 for public hearing and action in August 2021. This timeline is not dictated by education code as renaming can be initiated at any time with the </a:t>
            </a:r>
            <a:r>
              <a:rPr lang="en-US" sz="1800" dirty="0">
                <a:latin typeface="Calibri" panose="020F0502020204030204" pitchFamily="34" charset="0"/>
                <a:ea typeface="Calibri" panose="020F0502020204030204" pitchFamily="34" charset="0"/>
                <a:cs typeface="Times New Roman" panose="02020603050405020304" pitchFamily="18" charset="0"/>
              </a:rPr>
              <a:t>generation of a petition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following education code section governs the renaming process:</a:t>
            </a:r>
          </a:p>
          <a:p>
            <a:endParaRPr lang="en-US" dirty="0"/>
          </a:p>
        </p:txBody>
      </p:sp>
    </p:spTree>
    <p:extLst>
      <p:ext uri="{BB962C8B-B14F-4D97-AF65-F5344CB8AC3E}">
        <p14:creationId xmlns:p14="http://schemas.microsoft.com/office/powerpoint/2010/main" val="82105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53E24-89EC-4973-9AA4-1585EEF18B43}"/>
              </a:ext>
            </a:extLst>
          </p:cNvPr>
          <p:cNvSpPr>
            <a:spLocks noGrp="1"/>
          </p:cNvSpPr>
          <p:nvPr>
            <p:ph type="title"/>
          </p:nvPr>
        </p:nvSpPr>
        <p:spPr/>
        <p:txBody>
          <a:bodyPr/>
          <a:lstStyle/>
          <a:p>
            <a:r>
              <a:rPr lang="en-US" dirty="0"/>
              <a:t>School District Renaming</a:t>
            </a:r>
          </a:p>
        </p:txBody>
      </p:sp>
      <p:sp>
        <p:nvSpPr>
          <p:cNvPr id="5" name="Content Placeholder 4">
            <a:extLst>
              <a:ext uri="{FF2B5EF4-FFF2-40B4-BE49-F238E27FC236}">
                <a16:creationId xmlns:a16="http://schemas.microsoft.com/office/drawing/2014/main" id="{1FFFC7AD-92E3-4A70-8421-F0E045EB670B}"/>
              </a:ext>
            </a:extLst>
          </p:cNvPr>
          <p:cNvSpPr>
            <a:spLocks noGrp="1"/>
          </p:cNvSpPr>
          <p:nvPr>
            <p:ph idx="1"/>
          </p:nvPr>
        </p:nvSpPr>
        <p:spPr>
          <a:xfrm>
            <a:off x="1097279" y="1845733"/>
            <a:ext cx="10250905" cy="4227807"/>
          </a:xfrm>
        </p:spPr>
        <p:txBody>
          <a:bodyPr/>
          <a:lstStyle/>
          <a:p>
            <a:pPr marL="228600" marR="0" indent="-22860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Education Code Section 35000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fontAlgn="base">
              <a:spcBef>
                <a:spcPts val="0"/>
              </a:spcBef>
              <a:spcAft>
                <a:spcPts val="600"/>
              </a:spcAft>
              <a:tabLst>
                <a:tab pos="685800" algn="l"/>
              </a:tabLst>
            </a:pPr>
            <a:r>
              <a:rPr lang="en-US" sz="1800" dirty="0">
                <a:solidFill>
                  <a:srgbClr val="333333"/>
                </a:solidFill>
                <a:effectLst/>
                <a:latin typeface="Calibri" panose="020F0502020204030204" pitchFamily="34" charset="0"/>
                <a:ea typeface="Times New Roman" panose="02020603050405020304" pitchFamily="18" charset="0"/>
              </a:rPr>
              <a:t>(a) Whenever a petition is presented to the governing board of a school district, signed by at least 15 qualified electors of that school district, asking that the name of the district be changed and stating the new name requested, the governing board shall designate a day upon which it will act upon the petition, which shall not be less than 10 days nor more than 40 days after the receipt of the petition.</a:t>
            </a:r>
            <a:endParaRPr lang="en-US" sz="1800" dirty="0">
              <a:effectLst/>
              <a:latin typeface="Times New Roman" panose="02020603050405020304" pitchFamily="18" charset="0"/>
              <a:ea typeface="Times New Roman" panose="02020603050405020304" pitchFamily="18" charset="0"/>
            </a:endParaRPr>
          </a:p>
          <a:p>
            <a:pPr marL="292608" lvl="1" indent="0" fontAlgn="base">
              <a:spcBef>
                <a:spcPts val="0"/>
              </a:spcBef>
              <a:spcAft>
                <a:spcPts val="600"/>
              </a:spcAft>
              <a:buNone/>
              <a:tabLst>
                <a:tab pos="685800" algn="l"/>
              </a:tabLst>
            </a:pPr>
            <a:r>
              <a:rPr lang="en-US" dirty="0">
                <a:solidFill>
                  <a:srgbClr val="333333"/>
                </a:solidFill>
                <a:effectLst/>
                <a:latin typeface="Calibri" panose="020F0502020204030204" pitchFamily="34" charset="0"/>
                <a:ea typeface="Times New Roman" panose="02020603050405020304" pitchFamily="18" charset="0"/>
              </a:rPr>
              <a:t>The governing board shall give or cause to be given notice to all parties interested by publication in a newspaper published within the school district, or, if there is none, in any newspaper published in the county, of the time set for the hearing of the petition. The notice shall be published at least twice before the day set for hearing. At the hearing the board shall by resolution either grant or deny the petition, and, if granted, shall notify the county superintendent of schools of the change of the name of the district. The board shall also certify the name change to the county elections official of each county in which any part of the school district is situated. The name change shall also be entered in the records of the governing board.</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6583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5CCCFB-2299-495F-A819-AB7AAC3226D1}"/>
              </a:ext>
            </a:extLst>
          </p:cNvPr>
          <p:cNvSpPr txBox="1"/>
          <p:nvPr/>
        </p:nvSpPr>
        <p:spPr>
          <a:xfrm>
            <a:off x="546162" y="453008"/>
            <a:ext cx="11023403" cy="461665"/>
          </a:xfrm>
          <a:prstGeom prst="rect">
            <a:avLst/>
          </a:prstGeom>
          <a:noFill/>
        </p:spPr>
        <p:txBody>
          <a:bodyPr wrap="square">
            <a:spAutoFit/>
          </a:bodyPr>
          <a:lstStyle/>
          <a:p>
            <a:r>
              <a:rPr lang="en-US" sz="2400" dirty="0"/>
              <a:t>School District Renaming – Proposed timeline of actions</a:t>
            </a:r>
          </a:p>
        </p:txBody>
      </p:sp>
      <p:pic>
        <p:nvPicPr>
          <p:cNvPr id="3" name="Picture 2">
            <a:extLst>
              <a:ext uri="{FF2B5EF4-FFF2-40B4-BE49-F238E27FC236}">
                <a16:creationId xmlns:a16="http://schemas.microsoft.com/office/drawing/2014/main" id="{5F89BD67-A000-4CB3-991A-8606E744B27C}"/>
              </a:ext>
            </a:extLst>
          </p:cNvPr>
          <p:cNvPicPr>
            <a:picLocks noChangeAspect="1"/>
          </p:cNvPicPr>
          <p:nvPr/>
        </p:nvPicPr>
        <p:blipFill>
          <a:blip r:embed="rId2"/>
          <a:stretch>
            <a:fillRect/>
          </a:stretch>
        </p:blipFill>
        <p:spPr>
          <a:xfrm>
            <a:off x="797523" y="922513"/>
            <a:ext cx="10520680" cy="5237480"/>
          </a:xfrm>
          <a:prstGeom prst="rect">
            <a:avLst/>
          </a:prstGeom>
        </p:spPr>
      </p:pic>
    </p:spTree>
    <p:extLst>
      <p:ext uri="{BB962C8B-B14F-4D97-AF65-F5344CB8AC3E}">
        <p14:creationId xmlns:p14="http://schemas.microsoft.com/office/powerpoint/2010/main" val="43524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A347-428E-4E80-B290-D921B51B0F0B}"/>
              </a:ext>
            </a:extLst>
          </p:cNvPr>
          <p:cNvSpPr>
            <a:spLocks noGrp="1"/>
          </p:cNvSpPr>
          <p:nvPr>
            <p:ph type="title"/>
          </p:nvPr>
        </p:nvSpPr>
        <p:spPr/>
        <p:txBody>
          <a:bodyPr/>
          <a:lstStyle/>
          <a:p>
            <a:r>
              <a:rPr lang="en-US" dirty="0"/>
              <a:t>Board membership</a:t>
            </a:r>
          </a:p>
        </p:txBody>
      </p:sp>
      <p:sp>
        <p:nvSpPr>
          <p:cNvPr id="3" name="Text Placeholder 2">
            <a:extLst>
              <a:ext uri="{FF2B5EF4-FFF2-40B4-BE49-F238E27FC236}">
                <a16:creationId xmlns:a16="http://schemas.microsoft.com/office/drawing/2014/main" id="{4D91AC47-BBBE-48A0-AEF5-AA5276BE67A7}"/>
              </a:ext>
            </a:extLst>
          </p:cNvPr>
          <p:cNvSpPr>
            <a:spLocks noGrp="1"/>
          </p:cNvSpPr>
          <p:nvPr>
            <p:ph type="body" idx="1"/>
          </p:nvPr>
        </p:nvSpPr>
        <p:spPr/>
        <p:txBody>
          <a:bodyPr/>
          <a:lstStyle/>
          <a:p>
            <a:r>
              <a:rPr lang="en-US" dirty="0"/>
              <a:t>Reorganization of the Lincoln Union and laguna joint school districts</a:t>
            </a:r>
          </a:p>
        </p:txBody>
      </p:sp>
    </p:spTree>
    <p:extLst>
      <p:ext uri="{BB962C8B-B14F-4D97-AF65-F5344CB8AC3E}">
        <p14:creationId xmlns:p14="http://schemas.microsoft.com/office/powerpoint/2010/main" val="288270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6A5FCF-F2F3-4E1E-B9BB-F93B0E0F3CB9}"/>
              </a:ext>
            </a:extLst>
          </p:cNvPr>
          <p:cNvSpPr txBox="1">
            <a:spLocks noChangeAspect="1"/>
          </p:cNvSpPr>
          <p:nvPr/>
        </p:nvSpPr>
        <p:spPr>
          <a:xfrm>
            <a:off x="939921" y="1096919"/>
            <a:ext cx="2197093" cy="1384995"/>
          </a:xfrm>
          <a:prstGeom prst="rect">
            <a:avLst/>
          </a:prstGeom>
          <a:noFill/>
        </p:spPr>
        <p:txBody>
          <a:bodyPr wrap="square">
            <a:spAutoFit/>
          </a:bodyPr>
          <a:lstStyle/>
          <a:p>
            <a:pPr algn="l"/>
            <a:r>
              <a:rPr lang="en-US" sz="2400" b="1" i="0" u="none" strike="noStrike" baseline="0" dirty="0">
                <a:latin typeface="BritannicBold"/>
              </a:rPr>
              <a:t>Laguna Joint</a:t>
            </a:r>
          </a:p>
          <a:p>
            <a:pPr algn="l"/>
            <a:r>
              <a:rPr lang="en-US" sz="2400" b="1" i="0" u="none" strike="noStrike" baseline="0" dirty="0">
                <a:latin typeface="BritannicBold"/>
              </a:rPr>
              <a:t>School District</a:t>
            </a:r>
          </a:p>
          <a:p>
            <a:pPr algn="l"/>
            <a:r>
              <a:rPr lang="en-US" sz="1100" b="0" i="0" u="none" strike="noStrike" baseline="0" dirty="0">
                <a:latin typeface="Helvetica-Light"/>
              </a:rPr>
              <a:t>2657 Chileno Valley Road</a:t>
            </a:r>
          </a:p>
          <a:p>
            <a:pPr algn="l"/>
            <a:r>
              <a:rPr lang="en-US" sz="1100" b="0" i="0" u="none" strike="noStrike" baseline="0" dirty="0">
                <a:latin typeface="Helvetica-Light"/>
              </a:rPr>
              <a:t>Petaluma, CA 94952</a:t>
            </a:r>
          </a:p>
          <a:p>
            <a:pPr algn="l"/>
            <a:r>
              <a:rPr lang="en-US" sz="1100" b="0" i="0" u="none" strike="noStrike" baseline="0" dirty="0">
                <a:latin typeface="Helvetica-Light"/>
              </a:rPr>
              <a:t>707/762-6057</a:t>
            </a:r>
            <a:endParaRPr lang="en-US" dirty="0"/>
          </a:p>
        </p:txBody>
      </p:sp>
      <p:sp>
        <p:nvSpPr>
          <p:cNvPr id="11" name="TextBox 10">
            <a:extLst>
              <a:ext uri="{FF2B5EF4-FFF2-40B4-BE49-F238E27FC236}">
                <a16:creationId xmlns:a16="http://schemas.microsoft.com/office/drawing/2014/main" id="{C5E90F6C-222E-40CC-967B-B22C590B937B}"/>
              </a:ext>
            </a:extLst>
          </p:cNvPr>
          <p:cNvSpPr txBox="1"/>
          <p:nvPr/>
        </p:nvSpPr>
        <p:spPr>
          <a:xfrm>
            <a:off x="954340" y="2790081"/>
            <a:ext cx="2304649" cy="1315745"/>
          </a:xfrm>
          <a:prstGeom prst="rect">
            <a:avLst/>
          </a:prstGeom>
          <a:noFill/>
        </p:spPr>
        <p:txBody>
          <a:bodyPr wrap="square">
            <a:spAutoFit/>
          </a:bodyPr>
          <a:lstStyle/>
          <a:p>
            <a:pPr marR="1160"/>
            <a:r>
              <a:rPr lang="en-US" sz="2400" b="1" dirty="0">
                <a:latin typeface="BritannicBold"/>
              </a:rPr>
              <a:t>Lincoln Union School District</a:t>
            </a:r>
          </a:p>
          <a:p>
            <a:pPr marR="1180"/>
            <a:r>
              <a:rPr lang="en-US" sz="1050" b="0" i="0" u="none" strike="noStrike" baseline="0" dirty="0">
                <a:latin typeface="Arial" panose="020B0604020202020204" pitchFamily="34" charset="0"/>
              </a:rPr>
              <a:t>1300 Hicks Valley Road</a:t>
            </a:r>
          </a:p>
          <a:p>
            <a:pPr marR="1150"/>
            <a:r>
              <a:rPr lang="en-US" sz="1050" b="0" i="0" u="none" strike="noStrike" baseline="0" dirty="0">
                <a:latin typeface="Arial" panose="020B0604020202020204" pitchFamily="34" charset="0"/>
              </a:rPr>
              <a:t>Petaluma, CA 94952</a:t>
            </a:r>
          </a:p>
          <a:p>
            <a:pPr marR="1180"/>
            <a:r>
              <a:rPr lang="en-US" sz="1050" b="0" i="0" u="none" strike="noStrike" baseline="0" dirty="0">
                <a:latin typeface="Arial" panose="020B0604020202020204" pitchFamily="34" charset="0"/>
              </a:rPr>
              <a:t>707/763-0045</a:t>
            </a:r>
          </a:p>
        </p:txBody>
      </p:sp>
      <p:sp>
        <p:nvSpPr>
          <p:cNvPr id="13" name="TextBox 12">
            <a:extLst>
              <a:ext uri="{FF2B5EF4-FFF2-40B4-BE49-F238E27FC236}">
                <a16:creationId xmlns:a16="http://schemas.microsoft.com/office/drawing/2014/main" id="{0AE28928-3340-42B6-AF18-4557FF865DD0}"/>
              </a:ext>
            </a:extLst>
          </p:cNvPr>
          <p:cNvSpPr txBox="1"/>
          <p:nvPr/>
        </p:nvSpPr>
        <p:spPr>
          <a:xfrm>
            <a:off x="2971800" y="1601295"/>
            <a:ext cx="9069404" cy="3693319"/>
          </a:xfrm>
          <a:prstGeom prst="rect">
            <a:avLst/>
          </a:prstGeom>
          <a:noFill/>
        </p:spPr>
        <p:txBody>
          <a:bodyPr wrap="square">
            <a:spAutoFit/>
          </a:bodyPr>
          <a:lstStyle/>
          <a:p>
            <a:pPr algn="l"/>
            <a:r>
              <a:rPr lang="en-US" sz="1800" b="0" i="0" u="none" strike="noStrike" baseline="0" dirty="0">
                <a:latin typeface="Cambria" panose="02040503050406030204" pitchFamily="18" charset="0"/>
              </a:rPr>
              <a:t>As related in the fall, after more than a century of providing quality education to many</a:t>
            </a:r>
          </a:p>
          <a:p>
            <a:pPr algn="l"/>
            <a:r>
              <a:rPr lang="en-US" sz="1800" b="0" i="0" u="none" strike="noStrike" baseline="0" dirty="0">
                <a:latin typeface="Cambria" panose="02040503050406030204" pitchFamily="18" charset="0"/>
              </a:rPr>
              <a:t>generations of children in the areas surrounding our three rural schools - Laguna, Lincoln and Union - we have evaluated the options which will allow our two districts to sustainably</a:t>
            </a:r>
          </a:p>
          <a:p>
            <a:pPr algn="l"/>
            <a:r>
              <a:rPr lang="en-US" sz="1800" b="0" i="0" u="none" strike="noStrike" baseline="0" dirty="0">
                <a:latin typeface="Cambria" panose="02040503050406030204" pitchFamily="18" charset="0"/>
              </a:rPr>
              <a:t>continue. Due to changing demographics and budget dictates from the state, the Boards of</a:t>
            </a:r>
          </a:p>
          <a:p>
            <a:pPr algn="l"/>
            <a:r>
              <a:rPr lang="en-US" sz="1800" b="0" i="0" u="none" strike="noStrike" baseline="0" dirty="0">
                <a:latin typeface="Cambria" panose="02040503050406030204" pitchFamily="18" charset="0"/>
              </a:rPr>
              <a:t>Trustees of our two Districts, with input from our communities, have concluded that merging the districts is in the best interests of our students, parents and landowners.</a:t>
            </a:r>
          </a:p>
          <a:p>
            <a:pPr algn="l"/>
            <a:endParaRPr lang="en-US" sz="1800" b="0" i="0" u="none" strike="noStrike" baseline="0" dirty="0">
              <a:latin typeface="Cambria" panose="02040503050406030204" pitchFamily="18" charset="0"/>
            </a:endParaRPr>
          </a:p>
          <a:p>
            <a:pPr algn="l"/>
            <a:r>
              <a:rPr lang="en-US" sz="1800" b="0" i="0" u="none" strike="noStrike" baseline="0" dirty="0">
                <a:latin typeface="Cambria" panose="02040503050406030204" pitchFamily="18" charset="0"/>
              </a:rPr>
              <a:t>After receiving positive community input at special meetings to address restructuring, our</a:t>
            </a:r>
          </a:p>
          <a:p>
            <a:pPr algn="l"/>
            <a:r>
              <a:rPr lang="en-US" sz="1800" b="0" i="0" u="none" strike="noStrike" baseline="0" dirty="0">
                <a:latin typeface="Cambria" panose="02040503050406030204" pitchFamily="18" charset="0"/>
              </a:rPr>
              <a:t>two school boards began the process to merge the two school districts. The proposed plan</a:t>
            </a:r>
          </a:p>
          <a:p>
            <a:pPr algn="l"/>
            <a:r>
              <a:rPr lang="en-US" sz="1800" b="0" i="0" u="none" strike="noStrike" baseline="0" dirty="0">
                <a:latin typeface="Cambria" panose="02040503050406030204" pitchFamily="18" charset="0"/>
              </a:rPr>
              <a:t>allows both schools to remain open and continue to serve the needs of our students and</a:t>
            </a:r>
          </a:p>
          <a:p>
            <a:pPr algn="l"/>
            <a:r>
              <a:rPr lang="en-US" sz="1800" b="0" i="0" u="none" strike="noStrike" baseline="0" dirty="0">
                <a:latin typeface="Cambria" panose="02040503050406030204" pitchFamily="18" charset="0"/>
              </a:rPr>
              <a:t>communities. The proposed new district will also have the option to use Union School in the future. Our two districts do not presently have any Bonding, Parcel Taxes or other forms of taxation and this merger will not have any impact on that status.</a:t>
            </a:r>
            <a:endParaRPr lang="en-US" dirty="0"/>
          </a:p>
        </p:txBody>
      </p:sp>
      <p:sp>
        <p:nvSpPr>
          <p:cNvPr id="15" name="TextBox 14">
            <a:extLst>
              <a:ext uri="{FF2B5EF4-FFF2-40B4-BE49-F238E27FC236}">
                <a16:creationId xmlns:a16="http://schemas.microsoft.com/office/drawing/2014/main" id="{9BA6278D-FE3D-4880-BE3A-67C1456EC144}"/>
              </a:ext>
            </a:extLst>
          </p:cNvPr>
          <p:cNvSpPr txBox="1"/>
          <p:nvPr/>
        </p:nvSpPr>
        <p:spPr>
          <a:xfrm>
            <a:off x="3047197" y="1115336"/>
            <a:ext cx="7309585" cy="369332"/>
          </a:xfrm>
          <a:prstGeom prst="rect">
            <a:avLst/>
          </a:prstGeom>
          <a:noFill/>
        </p:spPr>
        <p:txBody>
          <a:bodyPr wrap="square">
            <a:spAutoFit/>
          </a:bodyPr>
          <a:lstStyle/>
          <a:p>
            <a:r>
              <a:rPr lang="en-US" sz="1800" b="0" i="0" u="none" strike="noStrike" baseline="0" dirty="0">
                <a:latin typeface="Calibri" panose="020F0502020204030204" pitchFamily="34" charset="0"/>
              </a:rPr>
              <a:t>To Laguna Joint and Lincoln Union School Districts Communities:</a:t>
            </a:r>
            <a:endParaRPr lang="en-US" dirty="0"/>
          </a:p>
        </p:txBody>
      </p:sp>
      <p:sp>
        <p:nvSpPr>
          <p:cNvPr id="16" name="TextBox 15">
            <a:extLst>
              <a:ext uri="{FF2B5EF4-FFF2-40B4-BE49-F238E27FC236}">
                <a16:creationId xmlns:a16="http://schemas.microsoft.com/office/drawing/2014/main" id="{8ACCCC83-BC8B-4BE6-8D46-F5568973EB33}"/>
              </a:ext>
            </a:extLst>
          </p:cNvPr>
          <p:cNvSpPr txBox="1"/>
          <p:nvPr/>
        </p:nvSpPr>
        <p:spPr>
          <a:xfrm>
            <a:off x="10231654" y="687691"/>
            <a:ext cx="1809550" cy="369332"/>
          </a:xfrm>
          <a:prstGeom prst="rect">
            <a:avLst/>
          </a:prstGeom>
          <a:noFill/>
        </p:spPr>
        <p:txBody>
          <a:bodyPr wrap="square" rtlCol="0">
            <a:spAutoFit/>
          </a:bodyPr>
          <a:lstStyle/>
          <a:p>
            <a:r>
              <a:rPr lang="en-US" dirty="0"/>
              <a:t>January 2021</a:t>
            </a:r>
          </a:p>
        </p:txBody>
      </p:sp>
    </p:spTree>
    <p:extLst>
      <p:ext uri="{BB962C8B-B14F-4D97-AF65-F5344CB8AC3E}">
        <p14:creationId xmlns:p14="http://schemas.microsoft.com/office/powerpoint/2010/main" val="798604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C47F-0EA3-426C-ABF5-CE51D48631A0}"/>
              </a:ext>
            </a:extLst>
          </p:cNvPr>
          <p:cNvSpPr>
            <a:spLocks noGrp="1"/>
          </p:cNvSpPr>
          <p:nvPr>
            <p:ph type="title"/>
          </p:nvPr>
        </p:nvSpPr>
        <p:spPr/>
        <p:txBody>
          <a:bodyPr/>
          <a:lstStyle/>
          <a:p>
            <a:r>
              <a:rPr lang="en-US" dirty="0"/>
              <a:t>Board membership</a:t>
            </a:r>
          </a:p>
        </p:txBody>
      </p:sp>
      <p:sp>
        <p:nvSpPr>
          <p:cNvPr id="3" name="Content Placeholder 2">
            <a:extLst>
              <a:ext uri="{FF2B5EF4-FFF2-40B4-BE49-F238E27FC236}">
                <a16:creationId xmlns:a16="http://schemas.microsoft.com/office/drawing/2014/main" id="{96F0E592-D9EB-4B65-AE3A-35BEF292E9E2}"/>
              </a:ext>
            </a:extLst>
          </p:cNvPr>
          <p:cNvSpPr>
            <a:spLocks noGrp="1"/>
          </p:cNvSpPr>
          <p:nvPr>
            <p:ph idx="1"/>
          </p:nvPr>
        </p:nvSpPr>
        <p:spPr/>
        <p:txBody>
          <a:bodyPr>
            <a:normAutofit fontScale="85000" lnSpcReduction="20000"/>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boards have determined that to ensure full </a:t>
            </a:r>
            <a:r>
              <a:rPr lang="en-US" sz="2400" dirty="0">
                <a:latin typeface="Calibri" panose="020F0502020204030204" pitchFamily="34" charset="0"/>
                <a:ea typeface="Calibri" panose="020F0502020204030204" pitchFamily="34" charset="0"/>
                <a:cs typeface="Times New Roman" panose="02020603050405020304" pitchFamily="18" charset="0"/>
              </a:rPr>
              <a:t>and ongoing representation from all three communities – Laguna, Lincoln, and Union, </a:t>
            </a:r>
            <a:r>
              <a:rPr lang="en-US" sz="2400" dirty="0">
                <a:effectLst/>
                <a:latin typeface="Calibri" panose="020F0502020204030204" pitchFamily="34" charset="0"/>
                <a:ea typeface="Calibri" panose="020F0502020204030204" pitchFamily="34" charset="0"/>
                <a:cs typeface="Times New Roman" panose="02020603050405020304" pitchFamily="18" charset="0"/>
              </a:rPr>
              <a:t>it would be desirable to </a:t>
            </a:r>
            <a:r>
              <a:rPr lang="en-US" sz="2400" dirty="0">
                <a:latin typeface="Calibri" panose="020F0502020204030204" pitchFamily="34" charset="0"/>
                <a:ea typeface="Calibri" panose="020F0502020204030204" pitchFamily="34" charset="0"/>
                <a:cs typeface="Times New Roman" panose="02020603050405020304" pitchFamily="18" charset="0"/>
              </a:rPr>
              <a:t>have a larger board for Laguna </a:t>
            </a:r>
            <a:r>
              <a:rPr lang="en-US" sz="2400" dirty="0">
                <a:effectLst/>
                <a:latin typeface="Calibri" panose="020F0502020204030204" pitchFamily="34" charset="0"/>
                <a:ea typeface="Calibri" panose="020F0502020204030204" pitchFamily="34" charset="0"/>
                <a:cs typeface="Times New Roman" panose="02020603050405020304" pitchFamily="18" charset="0"/>
              </a:rPr>
              <a:t>Joint district subsequent to the lapsation action expanding territory to include the Lincoln-Union boundaries.  Education code allows for expansion to five members by the boards own action (i.e. action by resolution), however, would normally then require the new seats be filled at the next regularly scheduled election. The California Department of Education have advised that the board (Laguna) would be able to request a waiver of certain elements of education code and utilize the code section directing the board to appoint members to the new seats. </a:t>
            </a:r>
          </a:p>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The decision to request a waiver of the election is based on the fact that both districts have a long history of uncontested elections and an election would, therefore, likely be an unnecessary expense. When combined with other elections, the County of Marin charges approximately $2 per voter to recoup the costs associated with the election.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6179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C47F-0EA3-426C-ABF5-CE51D48631A0}"/>
              </a:ext>
            </a:extLst>
          </p:cNvPr>
          <p:cNvSpPr>
            <a:spLocks noGrp="1"/>
          </p:cNvSpPr>
          <p:nvPr>
            <p:ph type="title"/>
          </p:nvPr>
        </p:nvSpPr>
        <p:spPr/>
        <p:txBody>
          <a:bodyPr/>
          <a:lstStyle/>
          <a:p>
            <a:r>
              <a:rPr lang="en-US" dirty="0"/>
              <a:t>Board membership</a:t>
            </a:r>
          </a:p>
        </p:txBody>
      </p:sp>
      <p:sp>
        <p:nvSpPr>
          <p:cNvPr id="3" name="Content Placeholder 2">
            <a:extLst>
              <a:ext uri="{FF2B5EF4-FFF2-40B4-BE49-F238E27FC236}">
                <a16:creationId xmlns:a16="http://schemas.microsoft.com/office/drawing/2014/main" id="{96F0E592-D9EB-4B65-AE3A-35BEF292E9E2}"/>
              </a:ext>
            </a:extLst>
          </p:cNvPr>
          <p:cNvSpPr>
            <a:spLocks noGrp="1"/>
          </p:cNvSpPr>
          <p:nvPr>
            <p:ph idx="1"/>
          </p:nvPr>
        </p:nvSpPr>
        <p:spPr>
          <a:xfrm>
            <a:off x="1097280" y="1816858"/>
            <a:ext cx="10058400" cy="4023360"/>
          </a:xfrm>
        </p:spPr>
        <p:txBody>
          <a:bodyPr>
            <a:normAutofit/>
          </a:bodyPr>
          <a:lstStyle/>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To accomplish this, the Laguna Joint board would need to hold a newspaper published public hearing in March 2021 followed by action taken at the April 2021 meeting to allow submission of the waiver request to CDE by the deadline of April 20</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to be placed on the July 14-15, 2021 State Board of Education board meeting agenda. The Board would then be able to appoint members to the new seats at their next meeting. We would recommend setting a meeting to appoint new members in August 2021. The timeline has been updated to reflect these actions.</a:t>
            </a:r>
          </a:p>
          <a:p>
            <a:endParaRPr lang="en-US" dirty="0"/>
          </a:p>
        </p:txBody>
      </p:sp>
    </p:spTree>
    <p:extLst>
      <p:ext uri="{BB962C8B-B14F-4D97-AF65-F5344CB8AC3E}">
        <p14:creationId xmlns:p14="http://schemas.microsoft.com/office/powerpoint/2010/main" val="224566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E53E24-89EC-4973-9AA4-1585EEF18B43}"/>
              </a:ext>
            </a:extLst>
          </p:cNvPr>
          <p:cNvSpPr>
            <a:spLocks noGrp="1"/>
          </p:cNvSpPr>
          <p:nvPr>
            <p:ph type="title"/>
          </p:nvPr>
        </p:nvSpPr>
        <p:spPr/>
        <p:txBody>
          <a:bodyPr/>
          <a:lstStyle/>
          <a:p>
            <a:r>
              <a:rPr lang="en-US" dirty="0"/>
              <a:t>School District Renaming</a:t>
            </a:r>
          </a:p>
        </p:txBody>
      </p:sp>
      <p:sp>
        <p:nvSpPr>
          <p:cNvPr id="5" name="Content Placeholder 4">
            <a:extLst>
              <a:ext uri="{FF2B5EF4-FFF2-40B4-BE49-F238E27FC236}">
                <a16:creationId xmlns:a16="http://schemas.microsoft.com/office/drawing/2014/main" id="{1FFFC7AD-92E3-4A70-8421-F0E045EB670B}"/>
              </a:ext>
            </a:extLst>
          </p:cNvPr>
          <p:cNvSpPr>
            <a:spLocks noGrp="1"/>
          </p:cNvSpPr>
          <p:nvPr>
            <p:ph idx="1"/>
          </p:nvPr>
        </p:nvSpPr>
        <p:spPr>
          <a:xfrm>
            <a:off x="1097279" y="1845733"/>
            <a:ext cx="10250905" cy="4227807"/>
          </a:xfrm>
        </p:spPr>
        <p:txBody>
          <a:bodyPr/>
          <a:lstStyle/>
          <a:p>
            <a:pPr marL="228600" indent="-228600" algn="ctr">
              <a:lnSpc>
                <a:spcPct val="107000"/>
              </a:lnSpc>
              <a:spcBef>
                <a:spcPts val="0"/>
              </a:spcBef>
              <a:spcAft>
                <a:spcPts val="0"/>
              </a:spcAft>
            </a:pPr>
            <a:endParaRPr lang="en-US" sz="1800" b="1" dirty="0">
              <a:latin typeface="Calibri" panose="020F0502020204030204" pitchFamily="34" charset="0"/>
              <a:ea typeface="Times New Roman" panose="02020603050405020304" pitchFamily="18" charset="0"/>
              <a:cs typeface="Times New Roman" panose="02020603050405020304" pitchFamily="18" charset="0"/>
            </a:endParaRPr>
          </a:p>
          <a:p>
            <a:pPr marL="228600" indent="-228600" algn="ctr">
              <a:lnSpc>
                <a:spcPct val="107000"/>
              </a:lnSpc>
              <a:spcBef>
                <a:spcPts val="0"/>
              </a:spcBef>
              <a:spcAft>
                <a:spcPts val="0"/>
              </a:spcAft>
            </a:pPr>
            <a:r>
              <a:rPr lang="en-US" b="1" dirty="0">
                <a:latin typeface="Calibri" panose="020F0502020204030204" pitchFamily="34" charset="0"/>
                <a:ea typeface="Times New Roman" panose="02020603050405020304" pitchFamily="18" charset="0"/>
                <a:cs typeface="Times New Roman" panose="02020603050405020304" pitchFamily="18" charset="0"/>
              </a:rPr>
              <a:t>Laguna Joint School District </a:t>
            </a:r>
            <a:r>
              <a:rPr lang="en-US" b="1" dirty="0">
                <a:effectLst/>
                <a:latin typeface="Calibri" panose="020F0502020204030204" pitchFamily="34" charset="0"/>
                <a:ea typeface="Calibri" panose="020F0502020204030204" pitchFamily="34" charset="0"/>
                <a:cs typeface="Times New Roman" panose="02020603050405020304" pitchFamily="18" charset="0"/>
              </a:rPr>
              <a:t>Board Membership and terms</a:t>
            </a:r>
          </a:p>
          <a:p>
            <a:pPr marL="228600" marR="0" indent="-228600">
              <a:lnSpc>
                <a:spcPct val="107000"/>
              </a:lnSpc>
              <a:spcBef>
                <a:spcPts val="0"/>
              </a:spcBef>
              <a:spcAft>
                <a:spcPts val="0"/>
              </a:spcAft>
            </a:pPr>
            <a:endParaRPr lang="en-US" dirty="0">
              <a:effectLst/>
              <a:latin typeface="Times New Roman" panose="02020603050405020304" pitchFamily="18" charset="0"/>
              <a:ea typeface="Times New Roman" panose="02020603050405020304" pitchFamily="18" charset="0"/>
            </a:endParaRPr>
          </a:p>
          <a:p>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Terms for members of expanded board to be appointed in August 2021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(*awaiting legal review)</a:t>
            </a:r>
          </a:p>
          <a:p>
            <a:endParaRPr lang="en-US" dirty="0"/>
          </a:p>
        </p:txBody>
      </p:sp>
      <p:graphicFrame>
        <p:nvGraphicFramePr>
          <p:cNvPr id="2" name="Table 2">
            <a:extLst>
              <a:ext uri="{FF2B5EF4-FFF2-40B4-BE49-F238E27FC236}">
                <a16:creationId xmlns:a16="http://schemas.microsoft.com/office/drawing/2014/main" id="{C2C2B4B9-F9D8-4E9D-B18F-2094C5C87DE5}"/>
              </a:ext>
            </a:extLst>
          </p:cNvPr>
          <p:cNvGraphicFramePr>
            <a:graphicFrameLocks noGrp="1"/>
          </p:cNvGraphicFramePr>
          <p:nvPr>
            <p:extLst>
              <p:ext uri="{D42A27DB-BD31-4B8C-83A1-F6EECF244321}">
                <p14:modId xmlns:p14="http://schemas.microsoft.com/office/powerpoint/2010/main" val="797711912"/>
              </p:ext>
            </p:extLst>
          </p:nvPr>
        </p:nvGraphicFramePr>
        <p:xfrm>
          <a:off x="2062480" y="2476276"/>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1142146"/>
                    </a:ext>
                  </a:extLst>
                </a:gridCol>
                <a:gridCol w="2709333">
                  <a:extLst>
                    <a:ext uri="{9D8B030D-6E8A-4147-A177-3AD203B41FA5}">
                      <a16:colId xmlns:a16="http://schemas.microsoft.com/office/drawing/2014/main" val="3630259756"/>
                    </a:ext>
                  </a:extLst>
                </a:gridCol>
                <a:gridCol w="2709333">
                  <a:extLst>
                    <a:ext uri="{9D8B030D-6E8A-4147-A177-3AD203B41FA5}">
                      <a16:colId xmlns:a16="http://schemas.microsoft.com/office/drawing/2014/main" val="3478569389"/>
                    </a:ext>
                  </a:extLst>
                </a:gridCol>
              </a:tblGrid>
              <a:tr h="370840">
                <a:tc>
                  <a:txBody>
                    <a:bodyPr/>
                    <a:lstStyle/>
                    <a:p>
                      <a:r>
                        <a:rPr lang="en-US" dirty="0"/>
                        <a:t>Member</a:t>
                      </a:r>
                    </a:p>
                  </a:txBody>
                  <a:tcPr/>
                </a:tc>
                <a:tc>
                  <a:txBody>
                    <a:bodyPr/>
                    <a:lstStyle/>
                    <a:p>
                      <a:r>
                        <a:rPr lang="en-US" dirty="0"/>
                        <a:t>Title</a:t>
                      </a:r>
                    </a:p>
                  </a:txBody>
                  <a:tcPr/>
                </a:tc>
                <a:tc>
                  <a:txBody>
                    <a:bodyPr/>
                    <a:lstStyle/>
                    <a:p>
                      <a:r>
                        <a:rPr lang="en-US" dirty="0"/>
                        <a:t>Term</a:t>
                      </a:r>
                    </a:p>
                  </a:txBody>
                  <a:tcPr/>
                </a:tc>
                <a:extLst>
                  <a:ext uri="{0D108BD9-81ED-4DB2-BD59-A6C34878D82A}">
                    <a16:rowId xmlns:a16="http://schemas.microsoft.com/office/drawing/2014/main" val="1725258104"/>
                  </a:ext>
                </a:extLst>
              </a:tr>
              <a:tr h="370840">
                <a:tc>
                  <a:txBody>
                    <a:bodyPr/>
                    <a:lstStyle/>
                    <a:p>
                      <a:r>
                        <a:rPr lang="en-US" dirty="0"/>
                        <a:t>Daniel Hess</a:t>
                      </a:r>
                    </a:p>
                  </a:txBody>
                  <a:tcPr/>
                </a:tc>
                <a:tc>
                  <a:txBody>
                    <a:bodyPr/>
                    <a:lstStyle/>
                    <a:p>
                      <a:r>
                        <a:rPr lang="en-US" dirty="0"/>
                        <a:t>President</a:t>
                      </a:r>
                    </a:p>
                  </a:txBody>
                  <a:tcPr/>
                </a:tc>
                <a:tc>
                  <a:txBody>
                    <a:bodyPr/>
                    <a:lstStyle/>
                    <a:p>
                      <a:r>
                        <a:rPr lang="en-US" dirty="0"/>
                        <a:t>December 2022</a:t>
                      </a:r>
                    </a:p>
                  </a:txBody>
                  <a:tcPr/>
                </a:tc>
                <a:extLst>
                  <a:ext uri="{0D108BD9-81ED-4DB2-BD59-A6C34878D82A}">
                    <a16:rowId xmlns:a16="http://schemas.microsoft.com/office/drawing/2014/main" val="23821101"/>
                  </a:ext>
                </a:extLst>
              </a:tr>
              <a:tr h="370840">
                <a:tc>
                  <a:txBody>
                    <a:bodyPr/>
                    <a:lstStyle/>
                    <a:p>
                      <a:r>
                        <a:rPr lang="en-US" dirty="0"/>
                        <a:t>Sharon </a:t>
                      </a:r>
                      <a:r>
                        <a:rPr lang="en-US" dirty="0" err="1"/>
                        <a:t>Baretta</a:t>
                      </a:r>
                      <a:r>
                        <a:rPr lang="en-US" dirty="0"/>
                        <a:t> Hess</a:t>
                      </a:r>
                    </a:p>
                  </a:txBody>
                  <a:tcPr/>
                </a:tc>
                <a:tc>
                  <a:txBody>
                    <a:bodyPr/>
                    <a:lstStyle/>
                    <a:p>
                      <a:r>
                        <a:rPr lang="en-US" dirty="0"/>
                        <a:t>Member</a:t>
                      </a:r>
                    </a:p>
                  </a:txBody>
                  <a:tcPr/>
                </a:tc>
                <a:tc>
                  <a:txBody>
                    <a:bodyPr/>
                    <a:lstStyle/>
                    <a:p>
                      <a:r>
                        <a:rPr lang="en-US"/>
                        <a:t>December 2022</a:t>
                      </a:r>
                      <a:endParaRPr lang="en-US" dirty="0"/>
                    </a:p>
                  </a:txBody>
                  <a:tcPr/>
                </a:tc>
                <a:extLst>
                  <a:ext uri="{0D108BD9-81ED-4DB2-BD59-A6C34878D82A}">
                    <a16:rowId xmlns:a16="http://schemas.microsoft.com/office/drawing/2014/main" val="1941991224"/>
                  </a:ext>
                </a:extLst>
              </a:tr>
              <a:tr h="370840">
                <a:tc>
                  <a:txBody>
                    <a:bodyPr/>
                    <a:lstStyle/>
                    <a:p>
                      <a:r>
                        <a:rPr lang="en-US" dirty="0"/>
                        <a:t>Jim </a:t>
                      </a:r>
                      <a:r>
                        <a:rPr lang="en-US" dirty="0" err="1"/>
                        <a:t>Lanatti</a:t>
                      </a:r>
                      <a:endParaRPr lang="en-US" dirty="0"/>
                    </a:p>
                  </a:txBody>
                  <a:tcPr/>
                </a:tc>
                <a:tc>
                  <a:txBody>
                    <a:bodyPr/>
                    <a:lstStyle/>
                    <a:p>
                      <a:r>
                        <a:rPr lang="en-US" dirty="0"/>
                        <a:t>Secretary</a:t>
                      </a:r>
                    </a:p>
                  </a:txBody>
                  <a:tcPr/>
                </a:tc>
                <a:tc>
                  <a:txBody>
                    <a:bodyPr/>
                    <a:lstStyle/>
                    <a:p>
                      <a:r>
                        <a:rPr lang="en-US" dirty="0"/>
                        <a:t>December 2024</a:t>
                      </a:r>
                    </a:p>
                  </a:txBody>
                  <a:tcPr/>
                </a:tc>
                <a:extLst>
                  <a:ext uri="{0D108BD9-81ED-4DB2-BD59-A6C34878D82A}">
                    <a16:rowId xmlns:a16="http://schemas.microsoft.com/office/drawing/2014/main" val="2626075705"/>
                  </a:ext>
                </a:extLst>
              </a:tr>
            </a:tbl>
          </a:graphicData>
        </a:graphic>
      </p:graphicFrame>
      <p:graphicFrame>
        <p:nvGraphicFramePr>
          <p:cNvPr id="3" name="Table 5">
            <a:extLst>
              <a:ext uri="{FF2B5EF4-FFF2-40B4-BE49-F238E27FC236}">
                <a16:creationId xmlns:a16="http://schemas.microsoft.com/office/drawing/2014/main" id="{ECB5C395-CB95-4B75-93DB-6C9660AE762B}"/>
              </a:ext>
            </a:extLst>
          </p:cNvPr>
          <p:cNvGraphicFramePr>
            <a:graphicFrameLocks noGrp="1"/>
          </p:cNvGraphicFramePr>
          <p:nvPr>
            <p:extLst>
              <p:ext uri="{D42A27DB-BD31-4B8C-83A1-F6EECF244321}">
                <p14:modId xmlns:p14="http://schemas.microsoft.com/office/powerpoint/2010/main" val="2684691382"/>
              </p:ext>
            </p:extLst>
          </p:nvPr>
        </p:nvGraphicFramePr>
        <p:xfrm>
          <a:off x="2032000" y="4645748"/>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3038873"/>
                    </a:ext>
                  </a:extLst>
                </a:gridCol>
                <a:gridCol w="2709333">
                  <a:extLst>
                    <a:ext uri="{9D8B030D-6E8A-4147-A177-3AD203B41FA5}">
                      <a16:colId xmlns:a16="http://schemas.microsoft.com/office/drawing/2014/main" val="3436960825"/>
                    </a:ext>
                  </a:extLst>
                </a:gridCol>
                <a:gridCol w="2709333">
                  <a:extLst>
                    <a:ext uri="{9D8B030D-6E8A-4147-A177-3AD203B41FA5}">
                      <a16:colId xmlns:a16="http://schemas.microsoft.com/office/drawing/2014/main" val="3753467372"/>
                    </a:ext>
                  </a:extLst>
                </a:gridCol>
              </a:tblGrid>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29142656"/>
                  </a:ext>
                </a:extLst>
              </a:tr>
              <a:tr h="370840">
                <a:tc>
                  <a:txBody>
                    <a:bodyPr/>
                    <a:lstStyle/>
                    <a:p>
                      <a:r>
                        <a:rPr lang="en-US" dirty="0"/>
                        <a:t>To be appointed </a:t>
                      </a:r>
                    </a:p>
                  </a:txBody>
                  <a:tcPr/>
                </a:tc>
                <a:tc>
                  <a:txBody>
                    <a:bodyPr/>
                    <a:lstStyle/>
                    <a:p>
                      <a:r>
                        <a:rPr lang="en-US" dirty="0"/>
                        <a:t>Member</a:t>
                      </a:r>
                    </a:p>
                  </a:txBody>
                  <a:tcPr/>
                </a:tc>
                <a:tc>
                  <a:txBody>
                    <a:bodyPr/>
                    <a:lstStyle/>
                    <a:p>
                      <a:r>
                        <a:rPr lang="en-US" dirty="0"/>
                        <a:t>*December 2022</a:t>
                      </a:r>
                    </a:p>
                  </a:txBody>
                  <a:tcPr/>
                </a:tc>
                <a:extLst>
                  <a:ext uri="{0D108BD9-81ED-4DB2-BD59-A6C34878D82A}">
                    <a16:rowId xmlns:a16="http://schemas.microsoft.com/office/drawing/2014/main" val="3905687524"/>
                  </a:ext>
                </a:extLst>
              </a:tr>
              <a:tr h="370840">
                <a:tc>
                  <a:txBody>
                    <a:bodyPr/>
                    <a:lstStyle/>
                    <a:p>
                      <a:r>
                        <a:rPr lang="en-US" dirty="0"/>
                        <a:t>To be appointed</a:t>
                      </a:r>
                    </a:p>
                  </a:txBody>
                  <a:tcPr/>
                </a:tc>
                <a:tc>
                  <a:txBody>
                    <a:bodyPr/>
                    <a:lstStyle/>
                    <a:p>
                      <a:r>
                        <a:rPr lang="en-US" dirty="0"/>
                        <a:t>Member</a:t>
                      </a:r>
                    </a:p>
                  </a:txBody>
                  <a:tcPr/>
                </a:tc>
                <a:tc>
                  <a:txBody>
                    <a:bodyPr/>
                    <a:lstStyle/>
                    <a:p>
                      <a:r>
                        <a:rPr lang="en-US" dirty="0"/>
                        <a:t>*December 2024</a:t>
                      </a:r>
                    </a:p>
                  </a:txBody>
                  <a:tcPr/>
                </a:tc>
                <a:extLst>
                  <a:ext uri="{0D108BD9-81ED-4DB2-BD59-A6C34878D82A}">
                    <a16:rowId xmlns:a16="http://schemas.microsoft.com/office/drawing/2014/main" val="649100296"/>
                  </a:ext>
                </a:extLst>
              </a:tr>
            </a:tbl>
          </a:graphicData>
        </a:graphic>
      </p:graphicFrame>
    </p:spTree>
    <p:extLst>
      <p:ext uri="{BB962C8B-B14F-4D97-AF65-F5344CB8AC3E}">
        <p14:creationId xmlns:p14="http://schemas.microsoft.com/office/powerpoint/2010/main" val="299321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E859A0-291C-4A6E-B904-CBAC45B8ED33}"/>
              </a:ext>
            </a:extLst>
          </p:cNvPr>
          <p:cNvSpPr txBox="1"/>
          <p:nvPr/>
        </p:nvSpPr>
        <p:spPr>
          <a:xfrm>
            <a:off x="1272523" y="419859"/>
            <a:ext cx="9405176" cy="400110"/>
          </a:xfrm>
          <a:prstGeom prst="rect">
            <a:avLst/>
          </a:prstGeom>
          <a:noFill/>
        </p:spPr>
        <p:txBody>
          <a:bodyPr wrap="square">
            <a:spAutoFit/>
          </a:bodyPr>
          <a:lstStyle/>
          <a:p>
            <a:r>
              <a:rPr lang="en-US" sz="2000" dirty="0"/>
              <a:t>Board membership – proposed process to expand from three to five members</a:t>
            </a:r>
          </a:p>
        </p:txBody>
      </p:sp>
      <p:pic>
        <p:nvPicPr>
          <p:cNvPr id="3" name="Picture 2">
            <a:extLst>
              <a:ext uri="{FF2B5EF4-FFF2-40B4-BE49-F238E27FC236}">
                <a16:creationId xmlns:a16="http://schemas.microsoft.com/office/drawing/2014/main" id="{88EE7123-D343-48BE-BAE1-7BB9D621B947}"/>
              </a:ext>
            </a:extLst>
          </p:cNvPr>
          <p:cNvPicPr>
            <a:picLocks noChangeAspect="1"/>
          </p:cNvPicPr>
          <p:nvPr/>
        </p:nvPicPr>
        <p:blipFill>
          <a:blip r:embed="rId2"/>
          <a:stretch>
            <a:fillRect/>
          </a:stretch>
        </p:blipFill>
        <p:spPr>
          <a:xfrm>
            <a:off x="1272523" y="819969"/>
            <a:ext cx="9405176" cy="5728716"/>
          </a:xfrm>
          <a:prstGeom prst="rect">
            <a:avLst/>
          </a:prstGeom>
        </p:spPr>
      </p:pic>
    </p:spTree>
    <p:extLst>
      <p:ext uri="{BB962C8B-B14F-4D97-AF65-F5344CB8AC3E}">
        <p14:creationId xmlns:p14="http://schemas.microsoft.com/office/powerpoint/2010/main" val="3922939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A347-428E-4E80-B290-D921B51B0F0B}"/>
              </a:ext>
            </a:extLst>
          </p:cNvPr>
          <p:cNvSpPr>
            <a:spLocks noGrp="1"/>
          </p:cNvSpPr>
          <p:nvPr>
            <p:ph type="title"/>
          </p:nvPr>
        </p:nvSpPr>
        <p:spPr/>
        <p:txBody>
          <a:bodyPr/>
          <a:lstStyle/>
          <a:p>
            <a:r>
              <a:rPr lang="en-US" dirty="0"/>
              <a:t>Sustainability</a:t>
            </a:r>
          </a:p>
        </p:txBody>
      </p:sp>
      <p:sp>
        <p:nvSpPr>
          <p:cNvPr id="3" name="Text Placeholder 2">
            <a:extLst>
              <a:ext uri="{FF2B5EF4-FFF2-40B4-BE49-F238E27FC236}">
                <a16:creationId xmlns:a16="http://schemas.microsoft.com/office/drawing/2014/main" id="{4D91AC47-BBBE-48A0-AEF5-AA5276BE67A7}"/>
              </a:ext>
            </a:extLst>
          </p:cNvPr>
          <p:cNvSpPr>
            <a:spLocks noGrp="1"/>
          </p:cNvSpPr>
          <p:nvPr>
            <p:ph type="body" idx="1"/>
          </p:nvPr>
        </p:nvSpPr>
        <p:spPr/>
        <p:txBody>
          <a:bodyPr/>
          <a:lstStyle/>
          <a:p>
            <a:r>
              <a:rPr lang="en-US" dirty="0"/>
              <a:t>Reorganization of the Lincoln Union and laguna joint school districts</a:t>
            </a:r>
          </a:p>
        </p:txBody>
      </p:sp>
    </p:spTree>
    <p:extLst>
      <p:ext uri="{BB962C8B-B14F-4D97-AF65-F5344CB8AC3E}">
        <p14:creationId xmlns:p14="http://schemas.microsoft.com/office/powerpoint/2010/main" val="3480102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3FA01-CD36-4520-8E5B-EC2728F53ADA}"/>
              </a:ext>
            </a:extLst>
          </p:cNvPr>
          <p:cNvSpPr>
            <a:spLocks noGrp="1"/>
          </p:cNvSpPr>
          <p:nvPr>
            <p:ph type="title"/>
          </p:nvPr>
        </p:nvSpPr>
        <p:spPr/>
        <p:txBody>
          <a:bodyPr/>
          <a:lstStyle/>
          <a:p>
            <a:r>
              <a:rPr lang="en-US" dirty="0"/>
              <a:t>Sustainability</a:t>
            </a:r>
          </a:p>
        </p:txBody>
      </p:sp>
      <p:sp>
        <p:nvSpPr>
          <p:cNvPr id="3" name="Content Placeholder 2">
            <a:extLst>
              <a:ext uri="{FF2B5EF4-FFF2-40B4-BE49-F238E27FC236}">
                <a16:creationId xmlns:a16="http://schemas.microsoft.com/office/drawing/2014/main" id="{93FD3018-6197-4817-B0ED-4AA26FDC2238}"/>
              </a:ext>
            </a:extLst>
          </p:cNvPr>
          <p:cNvSpPr>
            <a:spLocks noGrp="1"/>
          </p:cNvSpPr>
          <p:nvPr>
            <p:ph idx="1"/>
          </p:nvPr>
        </p:nvSpPr>
        <p:spPr>
          <a:xfrm>
            <a:off x="1097280" y="1845733"/>
            <a:ext cx="10058400" cy="4254277"/>
          </a:xfrm>
        </p:spPr>
        <p:txBody>
          <a:bodyPr>
            <a:normAutofit/>
          </a:bodyPr>
          <a:lstStyle/>
          <a:p>
            <a:r>
              <a:rPr lang="en-US" sz="2400" dirty="0"/>
              <a:t>The lapsation of Lincoln Union School District into Laguna Joint School District is intended to resolve the two main issues underlying the districts’ near-term sustainability:</a:t>
            </a:r>
            <a:endParaRPr lang="en-US" sz="1800" dirty="0"/>
          </a:p>
          <a:p>
            <a:pPr lvl="1">
              <a:buFont typeface="Wingdings" panose="05000000000000000000" pitchFamily="2" charset="2"/>
              <a:buChar char="§"/>
            </a:pPr>
            <a:r>
              <a:rPr lang="en-US" sz="2200" b="1" dirty="0"/>
              <a:t>Student Enrollment</a:t>
            </a:r>
          </a:p>
          <a:p>
            <a:pPr marL="365760" lvl="1" indent="-457200">
              <a:buNone/>
            </a:pPr>
            <a:r>
              <a:rPr lang="en-US" dirty="0"/>
              <a:t>       </a:t>
            </a:r>
            <a:r>
              <a:rPr lang="en-US" sz="2000" dirty="0"/>
              <a:t>To avoid lapsation the District as a whole must maintain a minimum of six units of average daily attendance in grades one through six.</a:t>
            </a:r>
          </a:p>
          <a:p>
            <a:pPr lvl="1">
              <a:spcBef>
                <a:spcPts val="600"/>
              </a:spcBef>
              <a:spcAft>
                <a:spcPts val="200"/>
              </a:spcAft>
              <a:buFont typeface="Wingdings" panose="05000000000000000000" pitchFamily="2" charset="2"/>
              <a:buChar char="§"/>
            </a:pPr>
            <a:r>
              <a:rPr lang="en-US" sz="2200" b="1" dirty="0"/>
              <a:t>Fiscal Solvency</a:t>
            </a:r>
          </a:p>
          <a:p>
            <a:pPr marL="365760" lvl="3" indent="0">
              <a:buNone/>
            </a:pPr>
            <a:r>
              <a:rPr lang="en-US" sz="2000" dirty="0"/>
              <a:t>Combining the two Districts brings a certain economy to expenditures, primarily by reducing administrative overhead costs, however, does not eliminate deficit spending. The district will be able to operate two school sites for some time due to healthy fund balance reserves. Long term sustainability will need additional solutions, which could include operating a single site and, dependent on budget conditions, thereby replenishing reserves.</a:t>
            </a:r>
            <a:endParaRPr lang="en-US" dirty="0"/>
          </a:p>
        </p:txBody>
      </p:sp>
    </p:spTree>
    <p:extLst>
      <p:ext uri="{BB962C8B-B14F-4D97-AF65-F5344CB8AC3E}">
        <p14:creationId xmlns:p14="http://schemas.microsoft.com/office/powerpoint/2010/main" val="1591918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7A75-233C-4851-A257-1DC00F4CDB92}"/>
              </a:ext>
            </a:extLst>
          </p:cNvPr>
          <p:cNvSpPr>
            <a:spLocks noGrp="1"/>
          </p:cNvSpPr>
          <p:nvPr>
            <p:ph type="title"/>
          </p:nvPr>
        </p:nvSpPr>
        <p:spPr>
          <a:xfrm>
            <a:off x="915352" y="286603"/>
            <a:ext cx="10361296" cy="1450757"/>
          </a:xfrm>
        </p:spPr>
        <p:txBody>
          <a:bodyPr/>
          <a:lstStyle/>
          <a:p>
            <a:r>
              <a:rPr lang="en-US" dirty="0"/>
              <a:t>Student Enrollment</a:t>
            </a:r>
          </a:p>
        </p:txBody>
      </p:sp>
      <p:pic>
        <p:nvPicPr>
          <p:cNvPr id="3" name="Content Placeholder 2">
            <a:extLst>
              <a:ext uri="{FF2B5EF4-FFF2-40B4-BE49-F238E27FC236}">
                <a16:creationId xmlns:a16="http://schemas.microsoft.com/office/drawing/2014/main" id="{3911AB45-FD35-4D3D-A818-CD7D6987A572}"/>
              </a:ext>
            </a:extLst>
          </p:cNvPr>
          <p:cNvPicPr>
            <a:picLocks noGrp="1" noChangeAspect="1"/>
          </p:cNvPicPr>
          <p:nvPr>
            <p:ph idx="1"/>
          </p:nvPr>
        </p:nvPicPr>
        <p:blipFill>
          <a:blip r:embed="rId2"/>
          <a:stretch>
            <a:fillRect/>
          </a:stretch>
        </p:blipFill>
        <p:spPr>
          <a:xfrm>
            <a:off x="1739711" y="2086584"/>
            <a:ext cx="8772904" cy="3542083"/>
          </a:xfrm>
          <a:prstGeom prst="rect">
            <a:avLst/>
          </a:prstGeom>
        </p:spPr>
      </p:pic>
    </p:spTree>
    <p:extLst>
      <p:ext uri="{BB962C8B-B14F-4D97-AF65-F5344CB8AC3E}">
        <p14:creationId xmlns:p14="http://schemas.microsoft.com/office/powerpoint/2010/main" val="374580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7A75-233C-4851-A257-1DC00F4CDB92}"/>
              </a:ext>
            </a:extLst>
          </p:cNvPr>
          <p:cNvSpPr>
            <a:spLocks noGrp="1"/>
          </p:cNvSpPr>
          <p:nvPr>
            <p:ph type="title"/>
          </p:nvPr>
        </p:nvSpPr>
        <p:spPr>
          <a:xfrm>
            <a:off x="915352" y="286603"/>
            <a:ext cx="10361296" cy="1450757"/>
          </a:xfrm>
        </p:spPr>
        <p:txBody>
          <a:bodyPr/>
          <a:lstStyle/>
          <a:p>
            <a:r>
              <a:rPr lang="en-US" dirty="0"/>
              <a:t>Operating two schools after reorganization</a:t>
            </a:r>
          </a:p>
        </p:txBody>
      </p:sp>
      <p:pic>
        <p:nvPicPr>
          <p:cNvPr id="5" name="Content Placeholder 4">
            <a:extLst>
              <a:ext uri="{FF2B5EF4-FFF2-40B4-BE49-F238E27FC236}">
                <a16:creationId xmlns:a16="http://schemas.microsoft.com/office/drawing/2014/main" id="{46B12ED9-A914-4D5F-A96E-3B9C1FFBBE89}"/>
              </a:ext>
            </a:extLst>
          </p:cNvPr>
          <p:cNvPicPr>
            <a:picLocks noGrp="1" noChangeAspect="1"/>
          </p:cNvPicPr>
          <p:nvPr>
            <p:ph idx="1"/>
          </p:nvPr>
        </p:nvPicPr>
        <p:blipFill>
          <a:blip r:embed="rId2"/>
          <a:stretch>
            <a:fillRect/>
          </a:stretch>
        </p:blipFill>
        <p:spPr>
          <a:xfrm>
            <a:off x="2365305" y="1846263"/>
            <a:ext cx="7521716" cy="4022725"/>
          </a:xfrm>
          <a:prstGeom prst="rect">
            <a:avLst/>
          </a:prstGeom>
        </p:spPr>
      </p:pic>
      <p:sp>
        <p:nvSpPr>
          <p:cNvPr id="7" name="TextBox 6">
            <a:extLst>
              <a:ext uri="{FF2B5EF4-FFF2-40B4-BE49-F238E27FC236}">
                <a16:creationId xmlns:a16="http://schemas.microsoft.com/office/drawing/2014/main" id="{C8022E7F-84A2-407D-A16F-D913AB267D76}"/>
              </a:ext>
            </a:extLst>
          </p:cNvPr>
          <p:cNvSpPr txBox="1"/>
          <p:nvPr/>
        </p:nvSpPr>
        <p:spPr>
          <a:xfrm>
            <a:off x="1130968" y="5918459"/>
            <a:ext cx="9793706" cy="369332"/>
          </a:xfrm>
          <a:prstGeom prst="rect">
            <a:avLst/>
          </a:prstGeom>
          <a:noFill/>
        </p:spPr>
        <p:txBody>
          <a:bodyPr wrap="square" rtlCol="0">
            <a:spAutoFit/>
          </a:bodyPr>
          <a:lstStyle/>
          <a:p>
            <a:r>
              <a:rPr lang="en-US" i="1" dirty="0"/>
              <a:t>Staffing pattern of 1 teacher, 1 aide and professional experts at each site</a:t>
            </a:r>
          </a:p>
        </p:txBody>
      </p:sp>
    </p:spTree>
    <p:extLst>
      <p:ext uri="{BB962C8B-B14F-4D97-AF65-F5344CB8AC3E}">
        <p14:creationId xmlns:p14="http://schemas.microsoft.com/office/powerpoint/2010/main" val="1492812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7A75-233C-4851-A257-1DC00F4CDB92}"/>
              </a:ext>
            </a:extLst>
          </p:cNvPr>
          <p:cNvSpPr>
            <a:spLocks noGrp="1"/>
          </p:cNvSpPr>
          <p:nvPr>
            <p:ph type="title"/>
          </p:nvPr>
        </p:nvSpPr>
        <p:spPr>
          <a:xfrm>
            <a:off x="915352" y="286603"/>
            <a:ext cx="10361296" cy="1450757"/>
          </a:xfrm>
        </p:spPr>
        <p:txBody>
          <a:bodyPr/>
          <a:lstStyle/>
          <a:p>
            <a:r>
              <a:rPr lang="en-US" dirty="0"/>
              <a:t>Operating one school after reorganization</a:t>
            </a:r>
          </a:p>
        </p:txBody>
      </p:sp>
      <p:pic>
        <p:nvPicPr>
          <p:cNvPr id="6" name="Content Placeholder 5">
            <a:extLst>
              <a:ext uri="{FF2B5EF4-FFF2-40B4-BE49-F238E27FC236}">
                <a16:creationId xmlns:a16="http://schemas.microsoft.com/office/drawing/2014/main" id="{555787DB-5757-486A-886B-0F04DD697E3D}"/>
              </a:ext>
            </a:extLst>
          </p:cNvPr>
          <p:cNvPicPr>
            <a:picLocks noGrp="1" noChangeAspect="1"/>
          </p:cNvPicPr>
          <p:nvPr>
            <p:ph idx="1"/>
          </p:nvPr>
        </p:nvPicPr>
        <p:blipFill>
          <a:blip r:embed="rId2"/>
          <a:stretch>
            <a:fillRect/>
          </a:stretch>
        </p:blipFill>
        <p:spPr>
          <a:xfrm>
            <a:off x="2354858" y="1846263"/>
            <a:ext cx="7542609" cy="4022725"/>
          </a:xfrm>
          <a:prstGeom prst="rect">
            <a:avLst/>
          </a:prstGeom>
        </p:spPr>
      </p:pic>
      <p:sp>
        <p:nvSpPr>
          <p:cNvPr id="7" name="TextBox 6">
            <a:extLst>
              <a:ext uri="{FF2B5EF4-FFF2-40B4-BE49-F238E27FC236}">
                <a16:creationId xmlns:a16="http://schemas.microsoft.com/office/drawing/2014/main" id="{1FADE944-6621-4ABF-804D-ADA3528A69C9}"/>
              </a:ext>
            </a:extLst>
          </p:cNvPr>
          <p:cNvSpPr txBox="1"/>
          <p:nvPr/>
        </p:nvSpPr>
        <p:spPr>
          <a:xfrm>
            <a:off x="1130968" y="5918459"/>
            <a:ext cx="9793706" cy="369332"/>
          </a:xfrm>
          <a:prstGeom prst="rect">
            <a:avLst/>
          </a:prstGeom>
          <a:noFill/>
        </p:spPr>
        <p:txBody>
          <a:bodyPr wrap="square" rtlCol="0">
            <a:spAutoFit/>
          </a:bodyPr>
          <a:lstStyle/>
          <a:p>
            <a:r>
              <a:rPr lang="en-US" i="1" dirty="0"/>
              <a:t>Staffing pattern of 2 teachers and professional experts at a single site</a:t>
            </a:r>
          </a:p>
        </p:txBody>
      </p:sp>
    </p:spTree>
    <p:extLst>
      <p:ext uri="{BB962C8B-B14F-4D97-AF65-F5344CB8AC3E}">
        <p14:creationId xmlns:p14="http://schemas.microsoft.com/office/powerpoint/2010/main" val="157422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6667-2319-4EEA-A131-EEDEF1739C8D}"/>
              </a:ext>
            </a:extLst>
          </p:cNvPr>
          <p:cNvSpPr>
            <a:spLocks noGrp="1"/>
          </p:cNvSpPr>
          <p:nvPr>
            <p:ph type="title"/>
          </p:nvPr>
        </p:nvSpPr>
        <p:spPr/>
        <p:txBody>
          <a:bodyPr/>
          <a:lstStyle/>
          <a:p>
            <a:r>
              <a:rPr lang="en-US" dirty="0"/>
              <a:t>QUESTIONS AND COMMENTS</a:t>
            </a:r>
          </a:p>
        </p:txBody>
      </p:sp>
      <p:pic>
        <p:nvPicPr>
          <p:cNvPr id="6" name="Picture Placeholder 5" descr="A picture containing people, person, standing, person&#10;&#10;Description automatically generated">
            <a:extLst>
              <a:ext uri="{FF2B5EF4-FFF2-40B4-BE49-F238E27FC236}">
                <a16:creationId xmlns:a16="http://schemas.microsoft.com/office/drawing/2014/main" id="{71CB9012-CCC9-4E34-B87E-F54D3EA02C01}"/>
              </a:ext>
            </a:extLst>
          </p:cNvPr>
          <p:cNvPicPr>
            <a:picLocks noGrp="1" noChangeAspect="1"/>
          </p:cNvPicPr>
          <p:nvPr>
            <p:ph type="pic" idx="1"/>
          </p:nvPr>
        </p:nvPicPr>
        <p:blipFill>
          <a:blip r:embed="rId2"/>
          <a:srcRect t="14167" b="14167"/>
          <a:stretch>
            <a:fillRect/>
          </a:stretch>
        </p:blipFill>
        <p:spPr/>
      </p:pic>
      <p:sp>
        <p:nvSpPr>
          <p:cNvPr id="4" name="Text Placeholder 3">
            <a:extLst>
              <a:ext uri="{FF2B5EF4-FFF2-40B4-BE49-F238E27FC236}">
                <a16:creationId xmlns:a16="http://schemas.microsoft.com/office/drawing/2014/main" id="{A6FA7D73-1FEC-4441-A94D-1410FD6EC75D}"/>
              </a:ext>
            </a:extLst>
          </p:cNvPr>
          <p:cNvSpPr>
            <a:spLocks noGrp="1"/>
          </p:cNvSpPr>
          <p:nvPr>
            <p:ph type="body" sz="half" idx="2"/>
          </p:nvPr>
        </p:nvSpPr>
        <p:spPr/>
        <p:txBody>
          <a:bodyPr/>
          <a:lstStyle/>
          <a:p>
            <a:r>
              <a:rPr lang="en-US" dirty="0"/>
              <a:t>Please type your question or comment into the chat box or use the tools to raise your hand to speak</a:t>
            </a:r>
          </a:p>
        </p:txBody>
      </p:sp>
    </p:spTree>
    <p:extLst>
      <p:ext uri="{BB962C8B-B14F-4D97-AF65-F5344CB8AC3E}">
        <p14:creationId xmlns:p14="http://schemas.microsoft.com/office/powerpoint/2010/main" val="407256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5922F-CD9A-4C59-B171-7F7DEF813EF9}"/>
              </a:ext>
            </a:extLst>
          </p:cNvPr>
          <p:cNvSpPr txBox="1"/>
          <p:nvPr/>
        </p:nvSpPr>
        <p:spPr>
          <a:xfrm>
            <a:off x="1145406" y="1259100"/>
            <a:ext cx="10376033" cy="4154984"/>
          </a:xfrm>
          <a:prstGeom prst="rect">
            <a:avLst/>
          </a:prstGeom>
          <a:noFill/>
        </p:spPr>
        <p:txBody>
          <a:bodyPr wrap="square">
            <a:spAutoFit/>
          </a:bodyPr>
          <a:lstStyle/>
          <a:p>
            <a:pPr algn="l"/>
            <a:r>
              <a:rPr lang="en-US" sz="2400" b="0" i="0" u="none" strike="noStrike" baseline="0" dirty="0">
                <a:latin typeface="Cambria" panose="02040503050406030204" pitchFamily="18" charset="0"/>
              </a:rPr>
              <a:t>Our two Boards are soliciting suggestions from our communities regarding </a:t>
            </a:r>
          </a:p>
          <a:p>
            <a:pPr marL="742950" lvl="1" indent="-285750">
              <a:buFont typeface="Arial" panose="020B0604020202020204" pitchFamily="34" charset="0"/>
              <a:buChar char="•"/>
            </a:pPr>
            <a:r>
              <a:rPr lang="en-US" sz="2400" b="0" i="0" u="none" strike="noStrike" baseline="0" dirty="0">
                <a:latin typeface="Cambria" panose="02040503050406030204" pitchFamily="18" charset="0"/>
              </a:rPr>
              <a:t>Name for the new district, </a:t>
            </a:r>
          </a:p>
          <a:p>
            <a:pPr marL="742950" lvl="1" indent="-285750">
              <a:buFont typeface="Arial" panose="020B0604020202020204" pitchFamily="34" charset="0"/>
              <a:buChar char="•"/>
            </a:pPr>
            <a:r>
              <a:rPr lang="en-US" sz="2400" b="0" i="0" u="none" strike="noStrike" baseline="0" dirty="0">
                <a:latin typeface="Cambria" panose="02040503050406030204" pitchFamily="18" charset="0"/>
              </a:rPr>
              <a:t>Makeup of the new board of trustees, </a:t>
            </a:r>
          </a:p>
          <a:p>
            <a:pPr marL="742950" lvl="1" indent="-285750">
              <a:buFont typeface="Arial" panose="020B0604020202020204" pitchFamily="34" charset="0"/>
              <a:buChar char="•"/>
            </a:pPr>
            <a:r>
              <a:rPr lang="en-US" sz="2400" b="0" i="0" u="none" strike="noStrike" baseline="0" dirty="0">
                <a:latin typeface="Cambria" panose="02040503050406030204" pitchFamily="18" charset="0"/>
              </a:rPr>
              <a:t>Sustainability, and </a:t>
            </a:r>
          </a:p>
          <a:p>
            <a:pPr marL="742950" lvl="1" indent="-285750">
              <a:buFont typeface="Arial" panose="020B0604020202020204" pitchFamily="34" charset="0"/>
              <a:buChar char="•"/>
            </a:pPr>
            <a:r>
              <a:rPr lang="en-US" sz="2400" b="0" i="0" u="none" strike="noStrike" baseline="0" dirty="0">
                <a:latin typeface="Cambria" panose="02040503050406030204" pitchFamily="18" charset="0"/>
              </a:rPr>
              <a:t>Any other issues you feel need to be addressed. </a:t>
            </a:r>
          </a:p>
          <a:p>
            <a:pPr algn="l"/>
            <a:endParaRPr lang="en-US" sz="2400" dirty="0">
              <a:latin typeface="Cambria" panose="02040503050406030204" pitchFamily="18" charset="0"/>
            </a:endParaRPr>
          </a:p>
          <a:p>
            <a:pPr algn="l"/>
            <a:r>
              <a:rPr lang="en-US" sz="2400" b="0" i="0" u="none" strike="noStrike" baseline="0" dirty="0">
                <a:latin typeface="Cambria" panose="02040503050406030204" pitchFamily="18" charset="0"/>
              </a:rPr>
              <a:t>To facilitate this communication, we have scheduled a public hearing during our regular school board meetings on February 9, 2021 at 6:30 pm at Laguna School and 3:30 pm at Lincoln School. </a:t>
            </a:r>
          </a:p>
          <a:p>
            <a:pPr algn="l"/>
            <a:endParaRPr lang="en-US" sz="2400" dirty="0">
              <a:latin typeface="Cambria" panose="02040503050406030204" pitchFamily="18" charset="0"/>
            </a:endParaRPr>
          </a:p>
          <a:p>
            <a:pPr algn="l"/>
            <a:r>
              <a:rPr lang="en-US" sz="2400" b="0" i="0" u="none" strike="noStrike" baseline="0" dirty="0">
                <a:latin typeface="Cambria" panose="02040503050406030204" pitchFamily="18" charset="0"/>
              </a:rPr>
              <a:t>Due to COVID-19 issues, both meetings will be conducted online.</a:t>
            </a:r>
            <a:endParaRPr lang="en-US" sz="2400" dirty="0"/>
          </a:p>
        </p:txBody>
      </p:sp>
    </p:spTree>
    <p:extLst>
      <p:ext uri="{BB962C8B-B14F-4D97-AF65-F5344CB8AC3E}">
        <p14:creationId xmlns:p14="http://schemas.microsoft.com/office/powerpoint/2010/main" val="11337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A347-428E-4E80-B290-D921B51B0F0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4D91AC47-BBBE-48A0-AEF5-AA5276BE67A7}"/>
              </a:ext>
            </a:extLst>
          </p:cNvPr>
          <p:cNvSpPr>
            <a:spLocks noGrp="1"/>
          </p:cNvSpPr>
          <p:nvPr>
            <p:ph type="body" idx="1"/>
          </p:nvPr>
        </p:nvSpPr>
        <p:spPr/>
        <p:txBody>
          <a:bodyPr/>
          <a:lstStyle/>
          <a:p>
            <a:r>
              <a:rPr lang="en-US" dirty="0"/>
              <a:t>Reorganization of the Lincoln Union and laguna joint school districts</a:t>
            </a:r>
          </a:p>
        </p:txBody>
      </p:sp>
    </p:spTree>
    <p:extLst>
      <p:ext uri="{BB962C8B-B14F-4D97-AF65-F5344CB8AC3E}">
        <p14:creationId xmlns:p14="http://schemas.microsoft.com/office/powerpoint/2010/main" val="407452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0DD3DB-18B5-4EB2-AC5D-4F310E10E81A}"/>
              </a:ext>
            </a:extLst>
          </p:cNvPr>
          <p:cNvPicPr>
            <a:picLocks noChangeAspect="1"/>
          </p:cNvPicPr>
          <p:nvPr/>
        </p:nvPicPr>
        <p:blipFill>
          <a:blip r:embed="rId2"/>
          <a:stretch>
            <a:fillRect/>
          </a:stretch>
        </p:blipFill>
        <p:spPr>
          <a:xfrm>
            <a:off x="1013364" y="564642"/>
            <a:ext cx="10165271" cy="5728716"/>
          </a:xfrm>
          <a:prstGeom prst="rect">
            <a:avLst/>
          </a:prstGeom>
        </p:spPr>
      </p:pic>
    </p:spTree>
    <p:extLst>
      <p:ext uri="{BB962C8B-B14F-4D97-AF65-F5344CB8AC3E}">
        <p14:creationId xmlns:p14="http://schemas.microsoft.com/office/powerpoint/2010/main" val="348521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E497C4-D7CE-4BAD-A07F-D018312E6512}"/>
              </a:ext>
            </a:extLst>
          </p:cNvPr>
          <p:cNvPicPr>
            <a:picLocks noChangeAspect="1"/>
          </p:cNvPicPr>
          <p:nvPr/>
        </p:nvPicPr>
        <p:blipFill>
          <a:blip r:embed="rId2"/>
          <a:stretch>
            <a:fillRect/>
          </a:stretch>
        </p:blipFill>
        <p:spPr>
          <a:xfrm>
            <a:off x="1227613" y="473710"/>
            <a:ext cx="9736773" cy="5910580"/>
          </a:xfrm>
          <a:prstGeom prst="rect">
            <a:avLst/>
          </a:prstGeom>
        </p:spPr>
      </p:pic>
    </p:spTree>
    <p:extLst>
      <p:ext uri="{BB962C8B-B14F-4D97-AF65-F5344CB8AC3E}">
        <p14:creationId xmlns:p14="http://schemas.microsoft.com/office/powerpoint/2010/main" val="244547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A56C9B-04BD-431C-9479-3F1A8E20E797}"/>
              </a:ext>
            </a:extLst>
          </p:cNvPr>
          <p:cNvPicPr>
            <a:picLocks noChangeAspect="1"/>
          </p:cNvPicPr>
          <p:nvPr/>
        </p:nvPicPr>
        <p:blipFill>
          <a:blip r:embed="rId2"/>
          <a:stretch>
            <a:fillRect/>
          </a:stretch>
        </p:blipFill>
        <p:spPr>
          <a:xfrm>
            <a:off x="1273524" y="382778"/>
            <a:ext cx="9644952" cy="6092444"/>
          </a:xfrm>
          <a:prstGeom prst="rect">
            <a:avLst/>
          </a:prstGeom>
        </p:spPr>
      </p:pic>
    </p:spTree>
    <p:extLst>
      <p:ext uri="{BB962C8B-B14F-4D97-AF65-F5344CB8AC3E}">
        <p14:creationId xmlns:p14="http://schemas.microsoft.com/office/powerpoint/2010/main" val="3995164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A347-428E-4E80-B290-D921B51B0F0B}"/>
              </a:ext>
            </a:extLst>
          </p:cNvPr>
          <p:cNvSpPr>
            <a:spLocks noGrp="1"/>
          </p:cNvSpPr>
          <p:nvPr>
            <p:ph type="title"/>
          </p:nvPr>
        </p:nvSpPr>
        <p:spPr/>
        <p:txBody>
          <a:bodyPr/>
          <a:lstStyle/>
          <a:p>
            <a:r>
              <a:rPr lang="en-US" dirty="0"/>
              <a:t>Reorganization plan</a:t>
            </a:r>
          </a:p>
        </p:txBody>
      </p:sp>
      <p:sp>
        <p:nvSpPr>
          <p:cNvPr id="3" name="Text Placeholder 2">
            <a:extLst>
              <a:ext uri="{FF2B5EF4-FFF2-40B4-BE49-F238E27FC236}">
                <a16:creationId xmlns:a16="http://schemas.microsoft.com/office/drawing/2014/main" id="{4D91AC47-BBBE-48A0-AEF5-AA5276BE67A7}"/>
              </a:ext>
            </a:extLst>
          </p:cNvPr>
          <p:cNvSpPr>
            <a:spLocks noGrp="1"/>
          </p:cNvSpPr>
          <p:nvPr>
            <p:ph type="body" idx="1"/>
          </p:nvPr>
        </p:nvSpPr>
        <p:spPr/>
        <p:txBody>
          <a:bodyPr/>
          <a:lstStyle/>
          <a:p>
            <a:r>
              <a:rPr lang="en-US" dirty="0"/>
              <a:t>Reorganization of the Lincoln Union and laguna joint school districts</a:t>
            </a:r>
          </a:p>
        </p:txBody>
      </p:sp>
    </p:spTree>
    <p:extLst>
      <p:ext uri="{BB962C8B-B14F-4D97-AF65-F5344CB8AC3E}">
        <p14:creationId xmlns:p14="http://schemas.microsoft.com/office/powerpoint/2010/main" val="60784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2493-DE93-4A9A-A969-903526FD3E9B}"/>
              </a:ext>
            </a:extLst>
          </p:cNvPr>
          <p:cNvSpPr>
            <a:spLocks noGrp="1"/>
          </p:cNvSpPr>
          <p:nvPr>
            <p:ph type="title"/>
          </p:nvPr>
        </p:nvSpPr>
        <p:spPr/>
        <p:txBody>
          <a:bodyPr/>
          <a:lstStyle/>
          <a:p>
            <a:r>
              <a:rPr lang="en-US" dirty="0"/>
              <a:t>Reorganization plan process</a:t>
            </a:r>
          </a:p>
        </p:txBody>
      </p:sp>
      <p:sp>
        <p:nvSpPr>
          <p:cNvPr id="3" name="Content Placeholder 2">
            <a:extLst>
              <a:ext uri="{FF2B5EF4-FFF2-40B4-BE49-F238E27FC236}">
                <a16:creationId xmlns:a16="http://schemas.microsoft.com/office/drawing/2014/main" id="{A7BA389F-B32C-4033-BB71-F7A30F6A0412}"/>
              </a:ext>
            </a:extLst>
          </p:cNvPr>
          <p:cNvSpPr>
            <a:spLocks noGrp="1"/>
          </p:cNvSpPr>
          <p:nvPr>
            <p:ph idx="1"/>
          </p:nvPr>
        </p:nvSpPr>
        <p:spPr/>
        <p:txBody>
          <a:bodyPr/>
          <a:lstStyle/>
          <a:p>
            <a:r>
              <a:rPr lang="en-US" dirty="0"/>
              <a:t>The reorganization will be implemented through the lapsation of Lincoln Union school district into Laguna Joint school district</a:t>
            </a:r>
          </a:p>
          <a:p>
            <a:r>
              <a:rPr lang="en-US" dirty="0"/>
              <a:t>Public hearings were held in both Lincoln Union and Laguna Joint in September to gain public input on a potential reorganization subsequent to which both boards passed resolutions of the intent to reorganize into a single district.</a:t>
            </a:r>
          </a:p>
          <a:p>
            <a:r>
              <a:rPr lang="en-US" dirty="0"/>
              <a:t>Following the Public hearings being held today at both Lincoln Union and Laguna Joint school districts regular board meetings, the boards intend to take action by resolution at the regularly scheduled board meetings in March to detail the reorganization plan.</a:t>
            </a:r>
          </a:p>
          <a:p>
            <a:r>
              <a:rPr lang="en-US" dirty="0"/>
              <a:t>Both resolutions will be forwarded to the County Committee on School District Organization to evidence both districts support for the lapsation of Lincoln Union into Laguna Joint school district.</a:t>
            </a:r>
          </a:p>
          <a:p>
            <a:endParaRPr lang="en-US" dirty="0"/>
          </a:p>
        </p:txBody>
      </p:sp>
    </p:spTree>
    <p:extLst>
      <p:ext uri="{BB962C8B-B14F-4D97-AF65-F5344CB8AC3E}">
        <p14:creationId xmlns:p14="http://schemas.microsoft.com/office/powerpoint/2010/main" val="241689705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
  <TotalTime>427</TotalTime>
  <Words>2763</Words>
  <Application>Microsoft Office PowerPoint</Application>
  <PresentationFormat>Widescreen</PresentationFormat>
  <Paragraphs>161</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BritannicBold</vt:lpstr>
      <vt:lpstr>Calibri</vt:lpstr>
      <vt:lpstr>Calibri Light</vt:lpstr>
      <vt:lpstr>Cambria</vt:lpstr>
      <vt:lpstr>Helvetica-Light</vt:lpstr>
      <vt:lpstr>Times New Roman</vt:lpstr>
      <vt:lpstr>Wingdings</vt:lpstr>
      <vt:lpstr>Retrospect</vt:lpstr>
      <vt:lpstr>Laguna Joint &amp; Lincoln Union School Districts</vt:lpstr>
      <vt:lpstr>PowerPoint Presentation</vt:lpstr>
      <vt:lpstr>PowerPoint Presentation</vt:lpstr>
      <vt:lpstr>Background</vt:lpstr>
      <vt:lpstr>PowerPoint Presentation</vt:lpstr>
      <vt:lpstr>PowerPoint Presentation</vt:lpstr>
      <vt:lpstr>PowerPoint Presentation</vt:lpstr>
      <vt:lpstr>Reorganization plan</vt:lpstr>
      <vt:lpstr>Reorganization plan process</vt:lpstr>
      <vt:lpstr>Reorganization plan process</vt:lpstr>
      <vt:lpstr>Draft Reorganization Plan - Laguna</vt:lpstr>
      <vt:lpstr>Draft Reorganization Plan - Laguna</vt:lpstr>
      <vt:lpstr>Draft Reorganization Plan – Lincoln Union</vt:lpstr>
      <vt:lpstr>Draft Reorganization Plan – Lincoln Union</vt:lpstr>
      <vt:lpstr>District Naming</vt:lpstr>
      <vt:lpstr>School District Renaming</vt:lpstr>
      <vt:lpstr>School District Renaming</vt:lpstr>
      <vt:lpstr>PowerPoint Presentation</vt:lpstr>
      <vt:lpstr>Board membership</vt:lpstr>
      <vt:lpstr>Board membership</vt:lpstr>
      <vt:lpstr>Board membership</vt:lpstr>
      <vt:lpstr>School District Renaming</vt:lpstr>
      <vt:lpstr>PowerPoint Presentation</vt:lpstr>
      <vt:lpstr>Sustainability</vt:lpstr>
      <vt:lpstr>Sustainability</vt:lpstr>
      <vt:lpstr>Student Enrollment</vt:lpstr>
      <vt:lpstr>Operating two schools after reorganization</vt:lpstr>
      <vt:lpstr>Operating one school after reorganization</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Laguna Joint &amp; Lincoln Union School Districts</dc:title>
  <dc:creator>Kate Lane</dc:creator>
  <cp:lastModifiedBy>Kate Lane</cp:lastModifiedBy>
  <cp:revision>31</cp:revision>
  <dcterms:created xsi:type="dcterms:W3CDTF">2020-08-27T06:57:30Z</dcterms:created>
  <dcterms:modified xsi:type="dcterms:W3CDTF">2021-02-07T21:13:51Z</dcterms:modified>
</cp:coreProperties>
</file>